
<file path=[Content_Types].xml><?xml version="1.0" encoding="utf-8"?>
<Types xmlns="http://schemas.openxmlformats.org/package/2006/content-types">
  <Default Extension="png" ContentType="image/png"/>
  <Default Extension="rels" ContentType="application/vnd.openxmlformats-package.relationships+xml"/>
  <Default Extension="jpeg" ContentType="image/jpe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96"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
        <p:cNvGrpSpPr/>
        <p:nvPr/>
      </p:nvGrpSpPr>
      <p:grpSpPr>
        <a:xfrm>
          <a:off x="0" y="0"/>
          <a:ext cx="0" cy="0"/>
          <a:chOff x="0" y="0"/>
          <a:chExt cx="0" cy="0"/>
        </a:xfrm>
      </p:grpSpPr>
      <p:sp>
        <p:nvSpPr>
          <p:cNvPr id="12" name="Google Shape;12;n"/>
          <p:cNvSpPr txBox="1">
            <a:spLocks noGrp="1"/>
          </p:cNvSpPr>
          <p:nvPr>
            <p:ph type="hdr" idx="2"/>
          </p:nvPr>
        </p:nvSpPr>
        <p:spPr>
          <a:xfrm>
            <a:off x="0" y="0"/>
            <a:ext cx="2971800" cy="4587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n"/>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 name="Google Shape;15;n"/>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16" name="Google Shape;16;n"/>
          <p:cNvSpPr txBox="1">
            <a:spLocks noGrp="1"/>
          </p:cNvSpPr>
          <p:nvPr>
            <p:ph type="ftr" idx="11"/>
          </p:nvPr>
        </p:nvSpPr>
        <p:spPr>
          <a:xfrm>
            <a:off x="0" y="8685213"/>
            <a:ext cx="2971800" cy="4587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 name="Google Shape;17;n"/>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i="1"/>
              <a:t>Hoje a gente vai bater um papo rápido e direto sobre dinheiro. Mas não com palavras difíceis: vou mostrar como decisões simples podem mudar sua vida financeira.</a:t>
            </a:r>
            <a:endParaRPr/>
          </a:p>
          <a:p>
            <a:pPr marL="0" lvl="0" indent="0" algn="l" rtl="0">
              <a:spcBef>
                <a:spcPts val="0"/>
              </a:spcBef>
              <a:spcAft>
                <a:spcPts val="0"/>
              </a:spcAft>
              <a:buNone/>
            </a:pPr>
            <a:endParaRPr/>
          </a:p>
        </p:txBody>
      </p:sp>
      <p:sp>
        <p:nvSpPr>
          <p:cNvPr id="96" name="Google Shape;96;p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i="1"/>
              <a:t>Quem aqui já olhou a fatura do cartão e pensou: ‘meu Deus, o que foi que eu fiz?’. Pois é, isso é mais comum do que parece, e é por aí que a gente vai começar.</a:t>
            </a:r>
            <a:endParaRPr/>
          </a:p>
          <a:p>
            <a:pPr marL="0" lvl="0" indent="0" algn="l" rtl="0">
              <a:spcBef>
                <a:spcPts val="0"/>
              </a:spcBef>
              <a:spcAft>
                <a:spcPts val="0"/>
              </a:spcAft>
              <a:buNone/>
            </a:pPr>
            <a:endParaRPr/>
          </a:p>
        </p:txBody>
      </p:sp>
      <p:sp>
        <p:nvSpPr>
          <p:cNvPr id="102" name="Google Shape;102;p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 name="Google Shape;108;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i="1"/>
              <a:t>O cartão, o cheque especial, o empréstimo… nada disso é renda extra. É dinheiro que o banco empresta e cobra caro depois. Se não for usado com cuidado, vira uma bola de neve.</a:t>
            </a:r>
            <a:endParaRPr/>
          </a:p>
          <a:p>
            <a:pPr marL="0" lvl="0" indent="0" algn="l" rtl="0">
              <a:spcBef>
                <a:spcPts val="0"/>
              </a:spcBef>
              <a:spcAft>
                <a:spcPts val="0"/>
              </a:spcAft>
              <a:buNone/>
            </a:pPr>
            <a:endParaRPr/>
          </a:p>
        </p:txBody>
      </p:sp>
      <p:sp>
        <p:nvSpPr>
          <p:cNvPr id="109" name="Google Shape;109;p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 name="Google Shape;115;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i="1"/>
              <a:t>Quando a gente gasta além do que pode e joga tudo no crédito, o resultado é dívida. Isso mexe com o bolso, mas também com a cabeça e até com a família. Já viu como briga de dinheiro pesa dentro de casa?</a:t>
            </a:r>
            <a:endParaRPr/>
          </a:p>
        </p:txBody>
      </p:sp>
      <p:sp>
        <p:nvSpPr>
          <p:cNvPr id="116" name="Google Shape;116;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i="1"/>
              <a:t>Se você deve mil reais e paga só o mínimo, em pouco tempo essa dívida pode virar três mil. O banco adora isso, porque vive de juros. Mas pra gente, é uma armadilha.</a:t>
            </a:r>
            <a:endParaRPr/>
          </a:p>
        </p:txBody>
      </p:sp>
      <p:sp>
        <p:nvSpPr>
          <p:cNvPr id="123" name="Google Shape;123;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i="1"/>
              <a:t>Muita gente tem conta em vários bancos. Isso pode ser bom, mas também pode atrapalhar. Vamos ver os dois lados da moeda.</a:t>
            </a:r>
            <a:endParaRPr/>
          </a:p>
        </p:txBody>
      </p:sp>
      <p:sp>
        <p:nvSpPr>
          <p:cNvPr id="130" name="Google Shape;130;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i="1"/>
              <a:t>Ter contas em mais de um banco dá acesso a cartões diferentes, tarifas mais baratas e até investimentos melhores. Você pode escolher o que for mais vantajoso para você.</a:t>
            </a:r>
            <a:endParaRPr/>
          </a:p>
        </p:txBody>
      </p:sp>
      <p:sp>
        <p:nvSpPr>
          <p:cNvPr id="137" name="Google Shape;137;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i="1"/>
              <a:t>Mas atenção: quanto mais contas, mais difícil controlar. Às vezes você esquece tarifa, boleto, fatura… e quando vê, está no vermelho em todos os bancos.</a:t>
            </a:r>
            <a:endParaRPr/>
          </a:p>
        </p:txBody>
      </p:sp>
      <p:sp>
        <p:nvSpPr>
          <p:cNvPr id="144" name="Google Shape;144;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i="1"/>
              <a:t>Então, ter várias contas só vale a pena se você for muito organizado. Caso contrário, é melhor manter simples e concentrar seu dinheiro.</a:t>
            </a:r>
            <a:endParaRPr/>
          </a:p>
        </p:txBody>
      </p:sp>
      <p:sp>
        <p:nvSpPr>
          <p:cNvPr id="151" name="Google Shape;151;p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i="1"/>
              <a:t>Muitas vezes o salário não dá conta e não cobre todas as necessidades. É aí que entra a renda extra. Ela pode ser a salvação do seu orçamento.</a:t>
            </a:r>
            <a:endParaRPr/>
          </a:p>
        </p:txBody>
      </p:sp>
      <p:sp>
        <p:nvSpPr>
          <p:cNvPr id="158" name="Google Shape;158;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i="1"/>
              <a:t>Tem gente que vende bolo, dá aula online, faz freela de design, cuida de redes sociais, trabalha com artesanato ou até faz bico de delivery ou de Uber. Cada pessoa pode encontrar um caminho que combine com ela.</a:t>
            </a:r>
            <a:endParaRPr/>
          </a:p>
        </p:txBody>
      </p:sp>
      <p:sp>
        <p:nvSpPr>
          <p:cNvPr id="165" name="Google Shape;165;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i="1"/>
              <a:t>O cuidado é não se matar de trabalhar e nem gastar essa renda à toa. Use primeiro pra pagar dívidas, depois pra guardar ou investir. É isso que faz diferença. Mas faça de forma consciente para não comprometer sua saúde física, nem mental.</a:t>
            </a:r>
            <a:endParaRPr/>
          </a:p>
        </p:txBody>
      </p:sp>
      <p:sp>
        <p:nvSpPr>
          <p:cNvPr id="172" name="Google Shape;172;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i="1"/>
              <a:t>Educação financeira não é sobre ganhar mais dinheiro, é sobre saber usá-lo. O dinheiro pode ser seu maior aliado ou seu maior inimigo. Mas quem decide isso é você.</a:t>
            </a:r>
            <a:endParaRPr/>
          </a:p>
        </p:txBody>
      </p:sp>
      <p:sp>
        <p:nvSpPr>
          <p:cNvPr id="178" name="Google Shape;178;p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o de título" type="title">
  <p:cSld name="TITLE">
    <p:spTree>
      <p:nvGrpSpPr>
        <p:cNvPr id="1" name="Shape 24"/>
        <p:cNvGrpSpPr/>
        <p:nvPr/>
      </p:nvGrpSpPr>
      <p:grpSpPr>
        <a:xfrm>
          <a:off x="0" y="0"/>
          <a:ext cx="0" cy="0"/>
          <a:chOff x="0" y="0"/>
          <a:chExt cx="0" cy="0"/>
        </a:xfrm>
      </p:grpSpPr>
      <p:sp>
        <p:nvSpPr>
          <p:cNvPr id="25" name="Google Shape;25;p2"/>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dk1"/>
              </a:buClr>
              <a:buSzPts val="6000"/>
              <a:buFont typeface="Play"/>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 name="Google Shape;26;p2"/>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chemeClr val="dk1"/>
              </a:buClr>
              <a:buSzPts val="2400"/>
              <a:buNone/>
              <a:defRPr sz="2400"/>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800"/>
              <a:buNone/>
              <a:defRPr sz="18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27" name="Google Shape;27;p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8" name="Google Shape;28;p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9" name="Google Shape;29;p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e objecto" type="obj">
  <p:cSld name="OBJECT">
    <p:spTree>
      <p:nvGrpSpPr>
        <p:cNvPr id="1" name="Shape 30"/>
        <p:cNvGrpSpPr/>
        <p:nvPr/>
      </p:nvGrpSpPr>
      <p:grpSpPr>
        <a:xfrm>
          <a:off x="0" y="0"/>
          <a:ext cx="0" cy="0"/>
          <a:chOff x="0" y="0"/>
          <a:chExt cx="0" cy="0"/>
        </a:xfrm>
      </p:grpSpPr>
      <p:sp>
        <p:nvSpPr>
          <p:cNvPr id="31" name="Google Shape;31;p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2" name="Google Shape;32;p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3" name="Google Shape;33;p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4" name="Google Shape;34;p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5" name="Google Shape;35;p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36"/>
        <p:cNvGrpSpPr/>
        <p:nvPr/>
      </p:nvGrpSpPr>
      <p:grpSpPr>
        <a:xfrm>
          <a:off x="0" y="0"/>
          <a:ext cx="0" cy="0"/>
          <a:chOff x="0" y="0"/>
          <a:chExt cx="0" cy="0"/>
        </a:xfrm>
      </p:grpSpPr>
      <p:sp>
        <p:nvSpPr>
          <p:cNvPr id="37" name="Google Shape;37;p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8" name="Google Shape;38;p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9" name="Google Shape;39;p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beçalho da Secção" type="secHead">
  <p:cSld name="SECTION_HEADER">
    <p:spTree>
      <p:nvGrpSpPr>
        <p:cNvPr id="1" name="Shape 40"/>
        <p:cNvGrpSpPr/>
        <p:nvPr/>
      </p:nvGrpSpPr>
      <p:grpSpPr>
        <a:xfrm>
          <a:off x="0" y="0"/>
          <a:ext cx="0" cy="0"/>
          <a:chOff x="0" y="0"/>
          <a:chExt cx="0" cy="0"/>
        </a:xfrm>
      </p:grpSpPr>
      <p:sp>
        <p:nvSpPr>
          <p:cNvPr id="41" name="Google Shape;41;p5"/>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6000"/>
              <a:buFont typeface="Play"/>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2" name="Google Shape;42;p5"/>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757575"/>
              </a:buClr>
              <a:buSzPts val="2400"/>
              <a:buNone/>
              <a:defRPr sz="2400">
                <a:solidFill>
                  <a:srgbClr val="757575"/>
                </a:solidFill>
              </a:defRPr>
            </a:lvl1pPr>
            <a:lvl2pPr marL="914400" lvl="1" indent="-228600" algn="l" rtl="0">
              <a:lnSpc>
                <a:spcPct val="90000"/>
              </a:lnSpc>
              <a:spcBef>
                <a:spcPts val="500"/>
              </a:spcBef>
              <a:spcAft>
                <a:spcPts val="0"/>
              </a:spcAft>
              <a:buClr>
                <a:srgbClr val="757575"/>
              </a:buClr>
              <a:buSzPts val="2000"/>
              <a:buNone/>
              <a:defRPr sz="2000">
                <a:solidFill>
                  <a:srgbClr val="757575"/>
                </a:solidFill>
              </a:defRPr>
            </a:lvl2pPr>
            <a:lvl3pPr marL="1371600" lvl="2" indent="-228600" algn="l" rtl="0">
              <a:lnSpc>
                <a:spcPct val="90000"/>
              </a:lnSpc>
              <a:spcBef>
                <a:spcPts val="500"/>
              </a:spcBef>
              <a:spcAft>
                <a:spcPts val="0"/>
              </a:spcAft>
              <a:buClr>
                <a:srgbClr val="757575"/>
              </a:buClr>
              <a:buSzPts val="1800"/>
              <a:buNone/>
              <a:defRPr sz="1800">
                <a:solidFill>
                  <a:srgbClr val="757575"/>
                </a:solidFill>
              </a:defRPr>
            </a:lvl3pPr>
            <a:lvl4pPr marL="1828800" lvl="3" indent="-228600" algn="l" rtl="0">
              <a:lnSpc>
                <a:spcPct val="90000"/>
              </a:lnSpc>
              <a:spcBef>
                <a:spcPts val="500"/>
              </a:spcBef>
              <a:spcAft>
                <a:spcPts val="0"/>
              </a:spcAft>
              <a:buClr>
                <a:srgbClr val="757575"/>
              </a:buClr>
              <a:buSzPts val="1600"/>
              <a:buNone/>
              <a:defRPr sz="1600">
                <a:solidFill>
                  <a:srgbClr val="757575"/>
                </a:solidFill>
              </a:defRPr>
            </a:lvl4pPr>
            <a:lvl5pPr marL="2286000" lvl="4" indent="-228600" algn="l" rtl="0">
              <a:lnSpc>
                <a:spcPct val="90000"/>
              </a:lnSpc>
              <a:spcBef>
                <a:spcPts val="500"/>
              </a:spcBef>
              <a:spcAft>
                <a:spcPts val="0"/>
              </a:spcAft>
              <a:buClr>
                <a:srgbClr val="757575"/>
              </a:buClr>
              <a:buSzPts val="1600"/>
              <a:buNone/>
              <a:defRPr sz="1600">
                <a:solidFill>
                  <a:srgbClr val="757575"/>
                </a:solidFill>
              </a:defRPr>
            </a:lvl5pPr>
            <a:lvl6pPr marL="2743200" lvl="5" indent="-228600" algn="l" rtl="0">
              <a:lnSpc>
                <a:spcPct val="90000"/>
              </a:lnSpc>
              <a:spcBef>
                <a:spcPts val="500"/>
              </a:spcBef>
              <a:spcAft>
                <a:spcPts val="0"/>
              </a:spcAft>
              <a:buClr>
                <a:srgbClr val="757575"/>
              </a:buClr>
              <a:buSzPts val="1600"/>
              <a:buNone/>
              <a:defRPr sz="1600">
                <a:solidFill>
                  <a:srgbClr val="757575"/>
                </a:solidFill>
              </a:defRPr>
            </a:lvl6pPr>
            <a:lvl7pPr marL="3200400" lvl="6" indent="-228600" algn="l" rtl="0">
              <a:lnSpc>
                <a:spcPct val="90000"/>
              </a:lnSpc>
              <a:spcBef>
                <a:spcPts val="500"/>
              </a:spcBef>
              <a:spcAft>
                <a:spcPts val="0"/>
              </a:spcAft>
              <a:buClr>
                <a:srgbClr val="757575"/>
              </a:buClr>
              <a:buSzPts val="1600"/>
              <a:buNone/>
              <a:defRPr sz="1600">
                <a:solidFill>
                  <a:srgbClr val="757575"/>
                </a:solidFill>
              </a:defRPr>
            </a:lvl7pPr>
            <a:lvl8pPr marL="3657600" lvl="7" indent="-228600" algn="l" rtl="0">
              <a:lnSpc>
                <a:spcPct val="90000"/>
              </a:lnSpc>
              <a:spcBef>
                <a:spcPts val="500"/>
              </a:spcBef>
              <a:spcAft>
                <a:spcPts val="0"/>
              </a:spcAft>
              <a:buClr>
                <a:srgbClr val="757575"/>
              </a:buClr>
              <a:buSzPts val="1600"/>
              <a:buNone/>
              <a:defRPr sz="1600">
                <a:solidFill>
                  <a:srgbClr val="757575"/>
                </a:solidFill>
              </a:defRPr>
            </a:lvl8pPr>
            <a:lvl9pPr marL="4114800" lvl="8" indent="-228600" algn="l" rtl="0">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43" name="Google Shape;43;p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4" name="Google Shape;44;p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5" name="Google Shape;45;p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údo Duplo" type="twoObj">
  <p:cSld name="TWO_OBJECTS">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8" name="Google Shape;48;p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49" name="Google Shape;49;p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50" name="Google Shape;50;p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1" name="Google Shape;51;p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2" name="Google Shape;52;p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53"/>
        <p:cNvGrpSpPr/>
        <p:nvPr/>
      </p:nvGrpSpPr>
      <p:grpSpPr>
        <a:xfrm>
          <a:off x="0" y="0"/>
          <a:ext cx="0" cy="0"/>
          <a:chOff x="0" y="0"/>
          <a:chExt cx="0" cy="0"/>
        </a:xfrm>
      </p:grpSpPr>
      <p:sp>
        <p:nvSpPr>
          <p:cNvPr id="54" name="Google Shape;54;p7"/>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5" name="Google Shape;55;p7"/>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dk1"/>
              </a:buClr>
              <a:buSzPts val="2400"/>
              <a:buNone/>
              <a:defRPr sz="2400" b="1"/>
            </a:lvl1pPr>
            <a:lvl2pPr marL="914400" lvl="1" indent="-228600" algn="l" rtl="0">
              <a:lnSpc>
                <a:spcPct val="90000"/>
              </a:lnSpc>
              <a:spcBef>
                <a:spcPts val="500"/>
              </a:spcBef>
              <a:spcAft>
                <a:spcPts val="0"/>
              </a:spcAft>
              <a:buClr>
                <a:schemeClr val="dk1"/>
              </a:buClr>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56" name="Google Shape;56;p7"/>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57" name="Google Shape;57;p7"/>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dk1"/>
              </a:buClr>
              <a:buSzPts val="2400"/>
              <a:buNone/>
              <a:defRPr sz="2400" b="1"/>
            </a:lvl1pPr>
            <a:lvl2pPr marL="914400" lvl="1" indent="-228600" algn="l" rtl="0">
              <a:lnSpc>
                <a:spcPct val="90000"/>
              </a:lnSpc>
              <a:spcBef>
                <a:spcPts val="500"/>
              </a:spcBef>
              <a:spcAft>
                <a:spcPts val="0"/>
              </a:spcAft>
              <a:buClr>
                <a:schemeClr val="dk1"/>
              </a:buClr>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58" name="Google Shape;58;p7"/>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59" name="Google Shape;59;p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0" name="Google Shape;60;p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1" name="Google Shape;61;p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ó título" type="titleOnly">
  <p:cSld name="TITLE_ONLY">
    <p:spTree>
      <p:nvGrpSpPr>
        <p:cNvPr id="1" name="Shape 62"/>
        <p:cNvGrpSpPr/>
        <p:nvPr/>
      </p:nvGrpSpPr>
      <p:grpSpPr>
        <a:xfrm>
          <a:off x="0" y="0"/>
          <a:ext cx="0" cy="0"/>
          <a:chOff x="0" y="0"/>
          <a:chExt cx="0" cy="0"/>
        </a:xfrm>
      </p:grpSpPr>
      <p:sp>
        <p:nvSpPr>
          <p:cNvPr id="63" name="Google Shape;63;p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4" name="Google Shape;64;p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p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6" name="Google Shape;66;p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67"/>
        <p:cNvGrpSpPr/>
        <p:nvPr/>
      </p:nvGrpSpPr>
      <p:grpSpPr>
        <a:xfrm>
          <a:off x="0" y="0"/>
          <a:ext cx="0" cy="0"/>
          <a:chOff x="0" y="0"/>
          <a:chExt cx="0" cy="0"/>
        </a:xfrm>
      </p:grpSpPr>
      <p:sp>
        <p:nvSpPr>
          <p:cNvPr id="68" name="Google Shape;68;p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3200"/>
              <a:buFont typeface="Play"/>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9" name="Google Shape;69;p9"/>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000"/>
              </a:spcBef>
              <a:spcAft>
                <a:spcPts val="0"/>
              </a:spcAft>
              <a:buClr>
                <a:schemeClr val="dk1"/>
              </a:buClr>
              <a:buSzPts val="3200"/>
              <a:buChar char="•"/>
              <a:defRPr sz="3200"/>
            </a:lvl1pPr>
            <a:lvl2pPr marL="914400" lvl="1" indent="-406400" algn="l" rtl="0">
              <a:lnSpc>
                <a:spcPct val="90000"/>
              </a:lnSpc>
              <a:spcBef>
                <a:spcPts val="500"/>
              </a:spcBef>
              <a:spcAft>
                <a:spcPts val="0"/>
              </a:spcAft>
              <a:buClr>
                <a:schemeClr val="dk1"/>
              </a:buClr>
              <a:buSzPts val="2800"/>
              <a:buChar char="•"/>
              <a:defRPr sz="2800"/>
            </a:lvl2pPr>
            <a:lvl3pPr marL="1371600" lvl="2" indent="-381000" algn="l" rtl="0">
              <a:lnSpc>
                <a:spcPct val="90000"/>
              </a:lnSpc>
              <a:spcBef>
                <a:spcPts val="500"/>
              </a:spcBef>
              <a:spcAft>
                <a:spcPts val="0"/>
              </a:spcAft>
              <a:buClr>
                <a:schemeClr val="dk1"/>
              </a:buClr>
              <a:buSzPts val="2400"/>
              <a:buChar char="•"/>
              <a:defRPr sz="2400"/>
            </a:lvl3pPr>
            <a:lvl4pPr marL="1828800" lvl="3" indent="-355600" algn="l" rtl="0">
              <a:lnSpc>
                <a:spcPct val="90000"/>
              </a:lnSpc>
              <a:spcBef>
                <a:spcPts val="500"/>
              </a:spcBef>
              <a:spcAft>
                <a:spcPts val="0"/>
              </a:spcAft>
              <a:buClr>
                <a:schemeClr val="dk1"/>
              </a:buClr>
              <a:buSzPts val="2000"/>
              <a:buChar char="•"/>
              <a:defRPr sz="2000"/>
            </a:lvl4pPr>
            <a:lvl5pPr marL="2286000" lvl="4" indent="-355600" algn="l" rtl="0">
              <a:lnSpc>
                <a:spcPct val="90000"/>
              </a:lnSpc>
              <a:spcBef>
                <a:spcPts val="500"/>
              </a:spcBef>
              <a:spcAft>
                <a:spcPts val="0"/>
              </a:spcAft>
              <a:buClr>
                <a:schemeClr val="dk1"/>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70" name="Google Shape;70;p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1600"/>
              <a:buNone/>
              <a:defRPr sz="1600"/>
            </a:lvl1pPr>
            <a:lvl2pPr marL="914400" lvl="1" indent="-228600" algn="l" rtl="0">
              <a:lnSpc>
                <a:spcPct val="90000"/>
              </a:lnSpc>
              <a:spcBef>
                <a:spcPts val="500"/>
              </a:spcBef>
              <a:spcAft>
                <a:spcPts val="0"/>
              </a:spcAft>
              <a:buClr>
                <a:schemeClr val="dk1"/>
              </a:buClr>
              <a:buSzPts val="1400"/>
              <a:buNone/>
              <a:defRPr sz="1400"/>
            </a:lvl2pPr>
            <a:lvl3pPr marL="1371600" lvl="2" indent="-228600" algn="l" rtl="0">
              <a:lnSpc>
                <a:spcPct val="90000"/>
              </a:lnSpc>
              <a:spcBef>
                <a:spcPts val="500"/>
              </a:spcBef>
              <a:spcAft>
                <a:spcPts val="0"/>
              </a:spcAft>
              <a:buClr>
                <a:schemeClr val="dk1"/>
              </a:buClr>
              <a:buSzPts val="1200"/>
              <a:buNone/>
              <a:defRPr sz="1200"/>
            </a:lvl3pPr>
            <a:lvl4pPr marL="1828800" lvl="3" indent="-228600" algn="l" rtl="0">
              <a:lnSpc>
                <a:spcPct val="90000"/>
              </a:lnSpc>
              <a:spcBef>
                <a:spcPts val="500"/>
              </a:spcBef>
              <a:spcAft>
                <a:spcPts val="0"/>
              </a:spcAft>
              <a:buClr>
                <a:schemeClr val="dk1"/>
              </a:buClr>
              <a:buSzPts val="1000"/>
              <a:buNone/>
              <a:defRPr sz="1000"/>
            </a:lvl4pPr>
            <a:lvl5pPr marL="2286000" lvl="4" indent="-228600" algn="l" rtl="0">
              <a:lnSpc>
                <a:spcPct val="90000"/>
              </a:lnSpc>
              <a:spcBef>
                <a:spcPts val="500"/>
              </a:spcBef>
              <a:spcAft>
                <a:spcPts val="0"/>
              </a:spcAft>
              <a:buClr>
                <a:schemeClr val="dk1"/>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71" name="Google Shape;71;p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2" name="Google Shape;72;p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3" name="Google Shape;73;p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74"/>
        <p:cNvGrpSpPr/>
        <p:nvPr/>
      </p:nvGrpSpPr>
      <p:grpSpPr>
        <a:xfrm>
          <a:off x="0" y="0"/>
          <a:ext cx="0" cy="0"/>
          <a:chOff x="0" y="0"/>
          <a:chExt cx="0" cy="0"/>
        </a:xfrm>
      </p:grpSpPr>
      <p:sp>
        <p:nvSpPr>
          <p:cNvPr id="75" name="Google Shape;75;p1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3200"/>
              <a:buFont typeface="Play"/>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6" name="Google Shape;76;p10"/>
          <p:cNvSpPr>
            <a:spLocks noGrp="1"/>
          </p:cNvSpPr>
          <p:nvPr>
            <p:ph type="pic" idx="2"/>
          </p:nvPr>
        </p:nvSpPr>
        <p:spPr>
          <a:xfrm>
            <a:off x="5183188" y="987425"/>
            <a:ext cx="6172200" cy="4873500"/>
          </a:xfrm>
          <a:prstGeom prst="rect">
            <a:avLst/>
          </a:prstGeom>
          <a:noFill/>
          <a:ln>
            <a:noFill/>
          </a:ln>
        </p:spPr>
      </p:sp>
      <p:sp>
        <p:nvSpPr>
          <p:cNvPr id="77" name="Google Shape;77;p10"/>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1600"/>
              <a:buNone/>
              <a:defRPr sz="1600"/>
            </a:lvl1pPr>
            <a:lvl2pPr marL="914400" lvl="1" indent="-228600" algn="l" rtl="0">
              <a:lnSpc>
                <a:spcPct val="90000"/>
              </a:lnSpc>
              <a:spcBef>
                <a:spcPts val="500"/>
              </a:spcBef>
              <a:spcAft>
                <a:spcPts val="0"/>
              </a:spcAft>
              <a:buClr>
                <a:schemeClr val="dk1"/>
              </a:buClr>
              <a:buSzPts val="1400"/>
              <a:buNone/>
              <a:defRPr sz="1400"/>
            </a:lvl2pPr>
            <a:lvl3pPr marL="1371600" lvl="2" indent="-228600" algn="l" rtl="0">
              <a:lnSpc>
                <a:spcPct val="90000"/>
              </a:lnSpc>
              <a:spcBef>
                <a:spcPts val="500"/>
              </a:spcBef>
              <a:spcAft>
                <a:spcPts val="0"/>
              </a:spcAft>
              <a:buClr>
                <a:schemeClr val="dk1"/>
              </a:buClr>
              <a:buSzPts val="1200"/>
              <a:buNone/>
              <a:defRPr sz="1200"/>
            </a:lvl3pPr>
            <a:lvl4pPr marL="1828800" lvl="3" indent="-228600" algn="l" rtl="0">
              <a:lnSpc>
                <a:spcPct val="90000"/>
              </a:lnSpc>
              <a:spcBef>
                <a:spcPts val="500"/>
              </a:spcBef>
              <a:spcAft>
                <a:spcPts val="0"/>
              </a:spcAft>
              <a:buClr>
                <a:schemeClr val="dk1"/>
              </a:buClr>
              <a:buSzPts val="1000"/>
              <a:buNone/>
              <a:defRPr sz="1000"/>
            </a:lvl4pPr>
            <a:lvl5pPr marL="2286000" lvl="4" indent="-228600" algn="l" rtl="0">
              <a:lnSpc>
                <a:spcPct val="90000"/>
              </a:lnSpc>
              <a:spcBef>
                <a:spcPts val="500"/>
              </a:spcBef>
              <a:spcAft>
                <a:spcPts val="0"/>
              </a:spcAft>
              <a:buClr>
                <a:schemeClr val="dk1"/>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78" name="Google Shape;78;p1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9" name="Google Shape;79;p1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0" name="Google Shape;80;p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81"/>
        <p:cNvGrpSpPr/>
        <p:nvPr/>
      </p:nvGrpSpPr>
      <p:grpSpPr>
        <a:xfrm>
          <a:off x="0" y="0"/>
          <a:ext cx="0" cy="0"/>
          <a:chOff x="0" y="0"/>
          <a:chExt cx="0" cy="0"/>
        </a:xfrm>
      </p:grpSpPr>
      <p:sp>
        <p:nvSpPr>
          <p:cNvPr id="82" name="Google Shape;82;p1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3" name="Google Shape;83;p11"/>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84" name="Google Shape;84;p1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5" name="Google Shape;85;p1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6" name="Google Shape;86;p1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e texto" type="vertTitleAndTx">
  <p:cSld name="VERTICAL_TITLE_AND_VERTICAL_TEXT">
    <p:spTree>
      <p:nvGrpSpPr>
        <p:cNvPr id="1" name="Shape 87"/>
        <p:cNvGrpSpPr/>
        <p:nvPr/>
      </p:nvGrpSpPr>
      <p:grpSpPr>
        <a:xfrm>
          <a:off x="0" y="0"/>
          <a:ext cx="0" cy="0"/>
          <a:chOff x="0" y="0"/>
          <a:chExt cx="0" cy="0"/>
        </a:xfrm>
      </p:grpSpPr>
      <p:sp>
        <p:nvSpPr>
          <p:cNvPr id="88" name="Google Shape;88;p12"/>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9" name="Google Shape;89;p12"/>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90" name="Google Shape;90;p1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1" name="Google Shape;91;p1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2" name="Google Shape;92;p1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
        <p:cNvGrpSpPr/>
        <p:nvPr/>
      </p:nvGrpSpPr>
      <p:grpSpPr>
        <a:xfrm>
          <a:off x="0" y="0"/>
          <a:ext cx="0" cy="0"/>
          <a:chOff x="0" y="0"/>
          <a:chExt cx="0" cy="0"/>
        </a:xfrm>
      </p:grpSpPr>
      <p:sp>
        <p:nvSpPr>
          <p:cNvPr id="19" name="Google Shape;19;p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0" name="Google Shape;20;p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1" name="Google Shape;21;p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2" name="Google Shape;22;p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3" name="Google Shape;23;p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7"/>
        <p:cNvGrpSpPr/>
        <p:nvPr/>
      </p:nvGrpSpPr>
      <p:grpSpPr>
        <a:xfrm>
          <a:off x="0" y="0"/>
          <a:ext cx="0" cy="0"/>
          <a:chOff x="0" y="0"/>
          <a:chExt cx="0" cy="0"/>
        </a:xfrm>
      </p:grpSpPr>
      <p:sp>
        <p:nvSpPr>
          <p:cNvPr id="98" name="Google Shape;98;p13"/>
          <p:cNvSpPr txBox="1"/>
          <p:nvPr/>
        </p:nvSpPr>
        <p:spPr>
          <a:xfrm>
            <a:off x="5299398" y="791484"/>
            <a:ext cx="6010800" cy="25854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5400" b="1" i="0" u="none" strike="noStrike" cap="none">
                <a:solidFill>
                  <a:srgbClr val="010066"/>
                </a:solidFill>
                <a:latin typeface="Arial"/>
                <a:ea typeface="Arial"/>
                <a:cs typeface="Arial"/>
                <a:sym typeface="Arial"/>
              </a:rPr>
              <a:t>Educação Financeira na Prática</a:t>
            </a:r>
            <a:endParaRPr sz="5400" b="1" i="0" u="none" strike="noStrike" cap="none">
              <a:solidFill>
                <a:srgbClr val="010066"/>
              </a:solidFill>
              <a:latin typeface="Arial"/>
              <a:ea typeface="Arial"/>
              <a:cs typeface="Arial"/>
              <a:sym typeface="Arial"/>
            </a:endParaRPr>
          </a:p>
        </p:txBody>
      </p:sp>
      <p:pic>
        <p:nvPicPr>
          <p:cNvPr id="99" name="Picture 98" descr="fundcoop_transparent.png"/>
          <p:cNvPicPr>
            <a:picLocks noChangeAspect="1"/>
          </p:cNvPicPr>
          <p:nvPr/>
        </p:nvPicPr>
        <p:blipFill>
          <a:blip r:embed="rId4"/>
          <a:stretch>
            <a:fillRect/>
          </a:stretch>
        </p:blipFill>
        <p:spPr>
          <a:xfrm>
            <a:off x="8169639" y="4160520"/>
            <a:ext cx="3260361" cy="223602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3"/>
        <p:cNvGrpSpPr/>
        <p:nvPr/>
      </p:nvGrpSpPr>
      <p:grpSpPr>
        <a:xfrm>
          <a:off x="0" y="0"/>
          <a:ext cx="0" cy="0"/>
          <a:chOff x="0" y="0"/>
          <a:chExt cx="0" cy="0"/>
        </a:xfrm>
      </p:grpSpPr>
      <p:sp>
        <p:nvSpPr>
          <p:cNvPr id="104" name="Google Shape;104;p14"/>
          <p:cNvSpPr txBox="1"/>
          <p:nvPr/>
        </p:nvSpPr>
        <p:spPr>
          <a:xfrm>
            <a:off x="976421" y="3086666"/>
            <a:ext cx="5949000" cy="2800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0" i="1" u="none" strike="noStrike" cap="none">
                <a:solidFill>
                  <a:srgbClr val="FFFFFF"/>
                </a:solidFill>
                <a:latin typeface="Arial"/>
                <a:ea typeface="Arial"/>
                <a:cs typeface="Arial"/>
                <a:sym typeface="Arial"/>
              </a:rPr>
              <a:t>Quem aqui já usou o cartão de crédito e depois se arrependeu da fatura?</a:t>
            </a:r>
            <a:endParaRPr sz="4400">
              <a:solidFill>
                <a:srgbClr val="FFFFFF"/>
              </a:solidFill>
              <a:latin typeface="Arial"/>
              <a:ea typeface="Arial"/>
              <a:cs typeface="Arial"/>
              <a:sym typeface="Arial"/>
            </a:endParaRPr>
          </a:p>
        </p:txBody>
      </p:sp>
      <p:sp>
        <p:nvSpPr>
          <p:cNvPr id="105" name="Google Shape;105;p14"/>
          <p:cNvSpPr txBox="1"/>
          <p:nvPr/>
        </p:nvSpPr>
        <p:spPr>
          <a:xfrm>
            <a:off x="979643" y="1192012"/>
            <a:ext cx="6204900" cy="15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000" b="1">
                <a:solidFill>
                  <a:srgbClr val="FFFFFF"/>
                </a:solidFill>
                <a:latin typeface="Arial"/>
                <a:ea typeface="Arial"/>
                <a:cs typeface="Arial"/>
                <a:sym typeface="Arial"/>
              </a:rPr>
              <a:t>Falar de dinheiro é falar de qualidade de vida.</a:t>
            </a:r>
            <a:endParaRPr/>
          </a:p>
          <a:p>
            <a:pPr marL="0" marR="0" lvl="0" indent="0" algn="ctr" rtl="0">
              <a:spcBef>
                <a:spcPts val="0"/>
              </a:spcBef>
              <a:spcAft>
                <a:spcPts val="0"/>
              </a:spcAft>
              <a:buNone/>
            </a:pPr>
            <a:endParaRPr sz="3000" b="1">
              <a:solidFill>
                <a:srgbClr val="FFFFFF"/>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111" name="Google Shape;111;p15"/>
          <p:cNvSpPr txBox="1"/>
          <p:nvPr/>
        </p:nvSpPr>
        <p:spPr>
          <a:xfrm>
            <a:off x="5361515" y="670034"/>
            <a:ext cx="5848200" cy="34164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5400" b="1">
                <a:solidFill>
                  <a:srgbClr val="010066"/>
                </a:solidFill>
                <a:latin typeface="Arial"/>
                <a:ea typeface="Arial"/>
                <a:cs typeface="Arial"/>
                <a:sym typeface="Arial"/>
              </a:rPr>
              <a:t>O perigo do uso inadequado do crédito</a:t>
            </a:r>
            <a:endParaRPr sz="5400" b="1">
              <a:solidFill>
                <a:srgbClr val="010066"/>
              </a:solidFill>
              <a:latin typeface="Arial"/>
              <a:ea typeface="Arial"/>
              <a:cs typeface="Arial"/>
              <a:sym typeface="Arial"/>
            </a:endParaRPr>
          </a:p>
          <a:p>
            <a:pPr marL="0" marR="0" lvl="0" indent="0" algn="r" rtl="0">
              <a:spcBef>
                <a:spcPts val="0"/>
              </a:spcBef>
              <a:spcAft>
                <a:spcPts val="0"/>
              </a:spcAft>
              <a:buNone/>
            </a:pPr>
            <a:endParaRPr sz="5400" b="1">
              <a:solidFill>
                <a:srgbClr val="010066"/>
              </a:solidFill>
              <a:latin typeface="Arial"/>
              <a:ea typeface="Arial"/>
              <a:cs typeface="Arial"/>
              <a:sym typeface="Arial"/>
            </a:endParaRPr>
          </a:p>
        </p:txBody>
      </p:sp>
      <p:sp>
        <p:nvSpPr>
          <p:cNvPr id="112" name="Google Shape;112;p15"/>
          <p:cNvSpPr txBox="1"/>
          <p:nvPr/>
        </p:nvSpPr>
        <p:spPr>
          <a:xfrm>
            <a:off x="6831226" y="4073997"/>
            <a:ext cx="4374000" cy="13851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800">
                <a:solidFill>
                  <a:srgbClr val="030A8C"/>
                </a:solidFill>
                <a:latin typeface="Arial"/>
                <a:ea typeface="Arial"/>
                <a:cs typeface="Arial"/>
                <a:sym typeface="Arial"/>
              </a:rPr>
              <a:t>Crédito não é renda extra,</a:t>
            </a:r>
            <a:r>
              <a:rPr lang="en-US" sz="2800" b="1">
                <a:solidFill>
                  <a:srgbClr val="030A8C"/>
                </a:solidFill>
                <a:latin typeface="Arial"/>
                <a:ea typeface="Arial"/>
                <a:cs typeface="Arial"/>
                <a:sym typeface="Arial"/>
              </a:rPr>
              <a:t> é dinheiro emprestado com juros.</a:t>
            </a:r>
            <a:endParaRPr sz="280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118" name="Google Shape;118;p16"/>
          <p:cNvSpPr txBox="1"/>
          <p:nvPr/>
        </p:nvSpPr>
        <p:spPr>
          <a:xfrm>
            <a:off x="6859974" y="477554"/>
            <a:ext cx="4353600" cy="21237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4400" b="1">
                <a:solidFill>
                  <a:srgbClr val="010066"/>
                </a:solidFill>
                <a:latin typeface="Arial"/>
                <a:ea typeface="Arial"/>
                <a:cs typeface="Arial"/>
                <a:sym typeface="Arial"/>
              </a:rPr>
              <a:t>Consequências do mau uso do crédito</a:t>
            </a:r>
            <a:endParaRPr sz="4400" b="1">
              <a:solidFill>
                <a:srgbClr val="010066"/>
              </a:solidFill>
              <a:latin typeface="Arial"/>
              <a:ea typeface="Arial"/>
              <a:cs typeface="Arial"/>
              <a:sym typeface="Arial"/>
            </a:endParaRPr>
          </a:p>
        </p:txBody>
      </p:sp>
      <p:sp>
        <p:nvSpPr>
          <p:cNvPr id="119" name="Google Shape;119;p16"/>
          <p:cNvSpPr txBox="1"/>
          <p:nvPr/>
        </p:nvSpPr>
        <p:spPr>
          <a:xfrm>
            <a:off x="7420131" y="3634699"/>
            <a:ext cx="4353600" cy="230828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400" dirty="0" err="1">
                <a:solidFill>
                  <a:srgbClr val="030A8C"/>
                </a:solidFill>
                <a:latin typeface="Arial"/>
                <a:ea typeface="Arial"/>
                <a:cs typeface="Arial"/>
                <a:sym typeface="Arial"/>
              </a:rPr>
              <a:t>Endividamento</a:t>
            </a:r>
            <a:r>
              <a:rPr lang="en-US" sz="2400" dirty="0">
                <a:solidFill>
                  <a:srgbClr val="030A8C"/>
                </a:solidFill>
                <a:latin typeface="Arial"/>
                <a:ea typeface="Arial"/>
                <a:cs typeface="Arial"/>
                <a:sym typeface="Arial"/>
              </a:rPr>
              <a:t> </a:t>
            </a:r>
            <a:r>
              <a:rPr lang="en-US" sz="2400" dirty="0" err="1">
                <a:solidFill>
                  <a:srgbClr val="030A8C"/>
                </a:solidFill>
                <a:latin typeface="Arial"/>
                <a:ea typeface="Arial"/>
                <a:cs typeface="Arial"/>
                <a:sym typeface="Arial"/>
              </a:rPr>
              <a:t>excessivo</a:t>
            </a:r>
            <a:r>
              <a:rPr lang="en-US" sz="2400" dirty="0">
                <a:solidFill>
                  <a:srgbClr val="030A8C"/>
                </a:solidFill>
                <a:latin typeface="Arial"/>
                <a:ea typeface="Arial"/>
                <a:cs typeface="Arial"/>
                <a:sym typeface="Arial"/>
              </a:rPr>
              <a:t>,</a:t>
            </a:r>
          </a:p>
          <a:p>
            <a:pPr marL="0" marR="0" lvl="0" indent="0" algn="r" rtl="0">
              <a:spcBef>
                <a:spcPts val="0"/>
              </a:spcBef>
              <a:spcAft>
                <a:spcPts val="0"/>
              </a:spcAft>
              <a:buNone/>
            </a:pPr>
            <a:r>
              <a:rPr lang="en-US" sz="2400" dirty="0" err="1">
                <a:solidFill>
                  <a:srgbClr val="030A8C"/>
                </a:solidFill>
                <a:latin typeface="Arial"/>
                <a:ea typeface="Arial"/>
                <a:cs typeface="Arial"/>
                <a:sym typeface="Arial"/>
              </a:rPr>
              <a:t>comprometimento</a:t>
            </a:r>
            <a:r>
              <a:rPr lang="en-US" sz="2400" dirty="0">
                <a:solidFill>
                  <a:srgbClr val="030A8C"/>
                </a:solidFill>
                <a:latin typeface="Arial"/>
                <a:ea typeface="Arial"/>
                <a:cs typeface="Arial"/>
                <a:sym typeface="Arial"/>
              </a:rPr>
              <a:t> do </a:t>
            </a:r>
            <a:r>
              <a:rPr lang="en-US" sz="2400" dirty="0" err="1">
                <a:solidFill>
                  <a:srgbClr val="030A8C"/>
                </a:solidFill>
                <a:latin typeface="Arial"/>
                <a:ea typeface="Arial"/>
                <a:cs typeface="Arial"/>
                <a:sym typeface="Arial"/>
              </a:rPr>
              <a:t>orçamento</a:t>
            </a:r>
            <a:r>
              <a:rPr lang="en-US" sz="2400" dirty="0">
                <a:solidFill>
                  <a:srgbClr val="030A8C"/>
                </a:solidFill>
                <a:latin typeface="Arial"/>
                <a:ea typeface="Arial"/>
                <a:cs typeface="Arial"/>
                <a:sym typeface="Arial"/>
              </a:rPr>
              <a:t> familiar, </a:t>
            </a:r>
            <a:r>
              <a:rPr lang="en-US" sz="2400" dirty="0" err="1">
                <a:solidFill>
                  <a:srgbClr val="030A8C"/>
                </a:solidFill>
                <a:latin typeface="Arial"/>
                <a:ea typeface="Arial"/>
                <a:cs typeface="Arial"/>
                <a:sym typeface="Arial"/>
              </a:rPr>
              <a:t>estresse</a:t>
            </a:r>
            <a:r>
              <a:rPr lang="en-US" sz="2400" dirty="0">
                <a:solidFill>
                  <a:srgbClr val="030A8C"/>
                </a:solidFill>
                <a:latin typeface="Arial"/>
                <a:ea typeface="Arial"/>
                <a:cs typeface="Arial"/>
                <a:sym typeface="Arial"/>
              </a:rPr>
              <a:t>, </a:t>
            </a:r>
            <a:r>
              <a:rPr lang="en-US" sz="2400" dirty="0" err="1">
                <a:solidFill>
                  <a:srgbClr val="030A8C"/>
                </a:solidFill>
                <a:latin typeface="Arial"/>
                <a:ea typeface="Arial"/>
                <a:cs typeface="Arial"/>
                <a:sym typeface="Arial"/>
              </a:rPr>
              <a:t>ansiedade</a:t>
            </a:r>
            <a:r>
              <a:rPr lang="en-US" sz="2400" dirty="0">
                <a:solidFill>
                  <a:srgbClr val="030A8C"/>
                </a:solidFill>
                <a:latin typeface="Arial"/>
                <a:ea typeface="Arial"/>
                <a:cs typeface="Arial"/>
                <a:sym typeface="Arial"/>
              </a:rPr>
              <a:t> entre outros </a:t>
            </a:r>
            <a:r>
              <a:rPr lang="en-US" sz="2400" dirty="0" err="1">
                <a:solidFill>
                  <a:srgbClr val="030A8C"/>
                </a:solidFill>
                <a:latin typeface="Arial"/>
                <a:ea typeface="Arial"/>
                <a:cs typeface="Arial"/>
                <a:sym typeface="Arial"/>
              </a:rPr>
              <a:t>problemas</a:t>
            </a:r>
            <a:r>
              <a:rPr lang="en-US" sz="2400" dirty="0">
                <a:solidFill>
                  <a:srgbClr val="030A8C"/>
                </a:solidFill>
                <a:latin typeface="Arial"/>
                <a:ea typeface="Arial"/>
                <a:cs typeface="Arial"/>
                <a:sym typeface="Arial"/>
              </a:rPr>
              <a:t> de </a:t>
            </a:r>
            <a:r>
              <a:rPr lang="en-US" sz="2400" dirty="0" err="1">
                <a:solidFill>
                  <a:srgbClr val="030A8C"/>
                </a:solidFill>
                <a:latin typeface="Arial"/>
                <a:ea typeface="Arial"/>
                <a:cs typeface="Arial"/>
                <a:sym typeface="Arial"/>
              </a:rPr>
              <a:t>saúde</a:t>
            </a:r>
            <a:r>
              <a:rPr lang="en-US" sz="2400" dirty="0">
                <a:solidFill>
                  <a:srgbClr val="030A8C"/>
                </a:solidFill>
                <a:latin typeface="Arial"/>
                <a:ea typeface="Arial"/>
                <a:cs typeface="Arial"/>
                <a:sym typeface="Arial"/>
              </a:rPr>
              <a:t>, </a:t>
            </a:r>
            <a:r>
              <a:rPr lang="en-US" sz="2400" dirty="0" err="1">
                <a:solidFill>
                  <a:srgbClr val="030A8C"/>
                </a:solidFill>
                <a:latin typeface="Arial"/>
                <a:ea typeface="Arial"/>
                <a:cs typeface="Arial"/>
                <a:sym typeface="Arial"/>
              </a:rPr>
              <a:t>desestruturação</a:t>
            </a:r>
            <a:r>
              <a:rPr lang="en-US" sz="2400" dirty="0">
                <a:solidFill>
                  <a:srgbClr val="030A8C"/>
                </a:solidFill>
                <a:latin typeface="Arial"/>
                <a:ea typeface="Arial"/>
                <a:cs typeface="Arial"/>
                <a:sym typeface="Arial"/>
              </a:rPr>
              <a:t> familiar.</a:t>
            </a:r>
            <a:endParaRPr sz="2400" dirty="0">
              <a:solidFill>
                <a:srgbClr val="030A8C"/>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p:cNvGrpSpPr/>
        <p:nvPr/>
      </p:nvGrpSpPr>
      <p:grpSpPr>
        <a:xfrm>
          <a:off x="0" y="0"/>
          <a:ext cx="0" cy="0"/>
          <a:chOff x="0" y="0"/>
          <a:chExt cx="0" cy="0"/>
        </a:xfrm>
      </p:grpSpPr>
      <p:sp>
        <p:nvSpPr>
          <p:cNvPr id="125" name="Google Shape;125;p17"/>
          <p:cNvSpPr txBox="1"/>
          <p:nvPr/>
        </p:nvSpPr>
        <p:spPr>
          <a:xfrm>
            <a:off x="982170" y="569737"/>
            <a:ext cx="8249700" cy="1938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000" b="1">
                <a:solidFill>
                  <a:srgbClr val="FFFFFF"/>
                </a:solidFill>
                <a:latin typeface="Arial"/>
                <a:ea typeface="Arial"/>
                <a:cs typeface="Arial"/>
                <a:sym typeface="Arial"/>
              </a:rPr>
              <a:t>Exemplo prático</a:t>
            </a:r>
            <a:endParaRPr/>
          </a:p>
          <a:p>
            <a:pPr marL="0" marR="0" lvl="0" indent="0" algn="l" rtl="0">
              <a:spcBef>
                <a:spcPts val="0"/>
              </a:spcBef>
              <a:spcAft>
                <a:spcPts val="0"/>
              </a:spcAft>
              <a:buNone/>
            </a:pPr>
            <a:endParaRPr sz="6000" b="1">
              <a:solidFill>
                <a:srgbClr val="FFFFFF"/>
              </a:solidFill>
              <a:latin typeface="Arial"/>
              <a:ea typeface="Arial"/>
              <a:cs typeface="Arial"/>
              <a:sym typeface="Arial"/>
            </a:endParaRPr>
          </a:p>
        </p:txBody>
      </p:sp>
      <p:sp>
        <p:nvSpPr>
          <p:cNvPr id="126" name="Google Shape;126;p17"/>
          <p:cNvSpPr txBox="1"/>
          <p:nvPr/>
        </p:nvSpPr>
        <p:spPr>
          <a:xfrm>
            <a:off x="980479" y="2198326"/>
            <a:ext cx="6136200" cy="45242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dirty="0" err="1">
                <a:solidFill>
                  <a:srgbClr val="FFFFFF"/>
                </a:solidFill>
                <a:latin typeface="Arial"/>
                <a:ea typeface="Arial"/>
                <a:cs typeface="Arial"/>
                <a:sym typeface="Arial"/>
              </a:rPr>
              <a:t>Alguém</a:t>
            </a:r>
            <a:r>
              <a:rPr lang="en-US" sz="3200" dirty="0">
                <a:solidFill>
                  <a:srgbClr val="FFFFFF"/>
                </a:solidFill>
                <a:latin typeface="Arial"/>
                <a:ea typeface="Arial"/>
                <a:cs typeface="Arial"/>
                <a:sym typeface="Arial"/>
              </a:rPr>
              <a:t> </a:t>
            </a:r>
            <a:r>
              <a:rPr lang="en-US" sz="3200" dirty="0" err="1">
                <a:solidFill>
                  <a:srgbClr val="FFFFFF"/>
                </a:solidFill>
                <a:latin typeface="Arial"/>
                <a:ea typeface="Arial"/>
                <a:cs typeface="Arial"/>
                <a:sym typeface="Arial"/>
              </a:rPr>
              <a:t>que</a:t>
            </a:r>
            <a:r>
              <a:rPr lang="en-US" sz="3200" dirty="0">
                <a:solidFill>
                  <a:srgbClr val="FFFFFF"/>
                </a:solidFill>
                <a:latin typeface="Arial"/>
                <a:ea typeface="Arial"/>
                <a:cs typeface="Arial"/>
                <a:sym typeface="Arial"/>
              </a:rPr>
              <a:t> </a:t>
            </a:r>
            <a:r>
              <a:rPr lang="en-US" sz="3200" dirty="0" err="1">
                <a:solidFill>
                  <a:srgbClr val="FFFFFF"/>
                </a:solidFill>
                <a:latin typeface="Arial"/>
                <a:ea typeface="Arial"/>
                <a:cs typeface="Arial"/>
                <a:sym typeface="Arial"/>
              </a:rPr>
              <a:t>paga</a:t>
            </a:r>
            <a:r>
              <a:rPr lang="en-US" sz="3200" dirty="0">
                <a:solidFill>
                  <a:srgbClr val="FFFFFF"/>
                </a:solidFill>
                <a:latin typeface="Arial"/>
                <a:ea typeface="Arial"/>
                <a:cs typeface="Arial"/>
                <a:sym typeface="Arial"/>
              </a:rPr>
              <a:t> o </a:t>
            </a:r>
            <a:r>
              <a:rPr lang="en-US" sz="3200" dirty="0" err="1">
                <a:solidFill>
                  <a:srgbClr val="FFFFFF"/>
                </a:solidFill>
                <a:latin typeface="Arial"/>
                <a:ea typeface="Arial"/>
                <a:cs typeface="Arial"/>
                <a:sym typeface="Arial"/>
              </a:rPr>
              <a:t>mínimo</a:t>
            </a:r>
            <a:r>
              <a:rPr lang="en-US" sz="3200" dirty="0">
                <a:solidFill>
                  <a:srgbClr val="FFFFFF"/>
                </a:solidFill>
                <a:latin typeface="Arial"/>
                <a:ea typeface="Arial"/>
                <a:cs typeface="Arial"/>
                <a:sym typeface="Arial"/>
              </a:rPr>
              <a:t> da </a:t>
            </a:r>
            <a:r>
              <a:rPr lang="en-US" sz="3200" dirty="0" err="1">
                <a:solidFill>
                  <a:srgbClr val="FFFFFF"/>
                </a:solidFill>
                <a:latin typeface="Arial"/>
                <a:ea typeface="Arial"/>
                <a:cs typeface="Arial"/>
                <a:sym typeface="Arial"/>
              </a:rPr>
              <a:t>fatura</a:t>
            </a:r>
            <a:r>
              <a:rPr lang="en-US" sz="3200" dirty="0">
                <a:solidFill>
                  <a:srgbClr val="FFFFFF"/>
                </a:solidFill>
                <a:latin typeface="Arial"/>
                <a:ea typeface="Arial"/>
                <a:cs typeface="Arial"/>
                <a:sym typeface="Arial"/>
              </a:rPr>
              <a:t> do </a:t>
            </a:r>
            <a:r>
              <a:rPr lang="en-US" sz="3200" dirty="0" err="1">
                <a:solidFill>
                  <a:srgbClr val="FFFFFF"/>
                </a:solidFill>
                <a:latin typeface="Arial"/>
                <a:ea typeface="Arial"/>
                <a:cs typeface="Arial"/>
                <a:sym typeface="Arial"/>
              </a:rPr>
              <a:t>cartão</a:t>
            </a:r>
            <a:r>
              <a:rPr lang="en-US" sz="3200" dirty="0">
                <a:solidFill>
                  <a:srgbClr val="FFFFFF"/>
                </a:solidFill>
                <a:latin typeface="Arial"/>
                <a:ea typeface="Arial"/>
                <a:cs typeface="Arial"/>
                <a:sym typeface="Arial"/>
              </a:rPr>
              <a:t> e </a:t>
            </a:r>
            <a:r>
              <a:rPr lang="en-US" sz="3200" dirty="0" err="1">
                <a:solidFill>
                  <a:srgbClr val="FFFFFF"/>
                </a:solidFill>
                <a:latin typeface="Arial"/>
                <a:ea typeface="Arial"/>
                <a:cs typeface="Arial"/>
                <a:sym typeface="Arial"/>
              </a:rPr>
              <a:t>acaba</a:t>
            </a:r>
            <a:r>
              <a:rPr lang="en-US" sz="3200" dirty="0">
                <a:solidFill>
                  <a:srgbClr val="FFFFFF"/>
                </a:solidFill>
                <a:latin typeface="Arial"/>
                <a:ea typeface="Arial"/>
                <a:cs typeface="Arial"/>
                <a:sym typeface="Arial"/>
              </a:rPr>
              <a:t> </a:t>
            </a:r>
            <a:r>
              <a:rPr lang="en-US" sz="3200" dirty="0" err="1">
                <a:solidFill>
                  <a:srgbClr val="FFFFFF"/>
                </a:solidFill>
                <a:latin typeface="Arial"/>
                <a:ea typeface="Arial"/>
                <a:cs typeface="Arial"/>
                <a:sym typeface="Arial"/>
              </a:rPr>
              <a:t>devendo</a:t>
            </a:r>
            <a:r>
              <a:rPr lang="en-US" sz="3200" dirty="0">
                <a:solidFill>
                  <a:srgbClr val="FFFFFF"/>
                </a:solidFill>
                <a:latin typeface="Arial"/>
                <a:ea typeface="Arial"/>
                <a:cs typeface="Arial"/>
                <a:sym typeface="Arial"/>
              </a:rPr>
              <a:t> 3x </a:t>
            </a:r>
            <a:r>
              <a:rPr lang="en-US" sz="3200" dirty="0" err="1">
                <a:solidFill>
                  <a:srgbClr val="FFFFFF"/>
                </a:solidFill>
                <a:latin typeface="Arial"/>
                <a:ea typeface="Arial"/>
                <a:cs typeface="Arial"/>
                <a:sym typeface="Arial"/>
              </a:rPr>
              <a:t>mais</a:t>
            </a:r>
            <a:r>
              <a:rPr lang="en-US" sz="3200" dirty="0">
                <a:solidFill>
                  <a:srgbClr val="FFFFFF"/>
                </a:solidFill>
                <a:latin typeface="Arial"/>
                <a:ea typeface="Arial"/>
                <a:cs typeface="Arial"/>
                <a:sym typeface="Arial"/>
              </a:rPr>
              <a:t> </a:t>
            </a:r>
            <a:r>
              <a:rPr lang="en-US" sz="3200" dirty="0" err="1">
                <a:solidFill>
                  <a:srgbClr val="FFFFFF"/>
                </a:solidFill>
                <a:latin typeface="Arial"/>
                <a:ea typeface="Arial"/>
                <a:cs typeface="Arial"/>
                <a:sym typeface="Arial"/>
              </a:rPr>
              <a:t>em</a:t>
            </a:r>
            <a:r>
              <a:rPr lang="en-US" sz="3200" dirty="0">
                <a:solidFill>
                  <a:srgbClr val="FFFFFF"/>
                </a:solidFill>
                <a:latin typeface="Arial"/>
                <a:ea typeface="Arial"/>
                <a:cs typeface="Arial"/>
                <a:sym typeface="Arial"/>
              </a:rPr>
              <a:t> </a:t>
            </a:r>
            <a:r>
              <a:rPr lang="en-US" sz="3200" dirty="0" err="1">
                <a:solidFill>
                  <a:srgbClr val="FFFFFF"/>
                </a:solidFill>
                <a:latin typeface="Arial"/>
                <a:ea typeface="Arial"/>
                <a:cs typeface="Arial"/>
                <a:sym typeface="Arial"/>
              </a:rPr>
              <a:t>poucos</a:t>
            </a:r>
            <a:r>
              <a:rPr lang="en-US" sz="3200" dirty="0">
                <a:solidFill>
                  <a:srgbClr val="FFFFFF"/>
                </a:solidFill>
                <a:latin typeface="Arial"/>
                <a:ea typeface="Arial"/>
                <a:cs typeface="Arial"/>
                <a:sym typeface="Arial"/>
              </a:rPr>
              <a:t> meses.</a:t>
            </a:r>
            <a:endParaRPr sz="3200" dirty="0">
              <a:solidFill>
                <a:srgbClr val="FFFFFF"/>
              </a:solidFill>
              <a:latin typeface="Arial"/>
              <a:ea typeface="Arial"/>
              <a:cs typeface="Arial"/>
              <a:sym typeface="Arial"/>
            </a:endParaRPr>
          </a:p>
          <a:p>
            <a:pPr marL="0" marR="0" lvl="0" indent="0" algn="l" rtl="0">
              <a:spcBef>
                <a:spcPts val="0"/>
              </a:spcBef>
              <a:spcAft>
                <a:spcPts val="0"/>
              </a:spcAft>
              <a:buNone/>
            </a:pPr>
            <a:endParaRPr sz="3200" dirty="0">
              <a:solidFill>
                <a:srgbClr val="FFFFFF"/>
              </a:solidFill>
              <a:latin typeface="Arial"/>
              <a:ea typeface="Arial"/>
              <a:cs typeface="Arial"/>
              <a:sym typeface="Arial"/>
            </a:endParaRPr>
          </a:p>
          <a:p>
            <a:pPr marL="0" marR="0" lvl="0" indent="0" algn="l" rtl="0">
              <a:spcBef>
                <a:spcPts val="0"/>
              </a:spcBef>
              <a:spcAft>
                <a:spcPts val="0"/>
              </a:spcAft>
              <a:buNone/>
            </a:pPr>
            <a:r>
              <a:rPr lang="en-US" sz="3200" b="1" dirty="0" err="1">
                <a:solidFill>
                  <a:srgbClr val="FFFFFF"/>
                </a:solidFill>
                <a:latin typeface="Arial"/>
                <a:ea typeface="Arial"/>
                <a:cs typeface="Arial"/>
                <a:sym typeface="Arial"/>
              </a:rPr>
              <a:t>Dica</a:t>
            </a:r>
            <a:r>
              <a:rPr lang="en-US" sz="3200" dirty="0">
                <a:solidFill>
                  <a:srgbClr val="FFFFFF"/>
                </a:solidFill>
                <a:latin typeface="Arial"/>
                <a:ea typeface="Arial"/>
                <a:cs typeface="Arial"/>
                <a:sym typeface="Arial"/>
              </a:rPr>
              <a:t>: usar </a:t>
            </a:r>
            <a:r>
              <a:rPr lang="en-US" sz="3200" dirty="0" err="1">
                <a:solidFill>
                  <a:srgbClr val="FFFFFF"/>
                </a:solidFill>
                <a:latin typeface="Arial"/>
                <a:ea typeface="Arial"/>
                <a:cs typeface="Arial"/>
                <a:sym typeface="Arial"/>
              </a:rPr>
              <a:t>crédito</a:t>
            </a:r>
            <a:r>
              <a:rPr lang="en-US" sz="3200" dirty="0">
                <a:solidFill>
                  <a:srgbClr val="FFFFFF"/>
                </a:solidFill>
                <a:latin typeface="Arial"/>
                <a:ea typeface="Arial"/>
                <a:cs typeface="Arial"/>
                <a:sym typeface="Arial"/>
              </a:rPr>
              <a:t> </a:t>
            </a:r>
            <a:r>
              <a:rPr lang="en-US" sz="3200" dirty="0" err="1">
                <a:solidFill>
                  <a:srgbClr val="FFFFFF"/>
                </a:solidFill>
                <a:latin typeface="Arial"/>
                <a:ea typeface="Arial"/>
                <a:cs typeface="Arial"/>
                <a:sym typeface="Arial"/>
              </a:rPr>
              <a:t>apenas</a:t>
            </a:r>
            <a:r>
              <a:rPr lang="en-US" sz="3200" dirty="0">
                <a:solidFill>
                  <a:srgbClr val="FFFFFF"/>
                </a:solidFill>
                <a:latin typeface="Arial"/>
                <a:ea typeface="Arial"/>
                <a:cs typeface="Arial"/>
                <a:sym typeface="Arial"/>
              </a:rPr>
              <a:t> </a:t>
            </a:r>
            <a:r>
              <a:rPr lang="en-US" sz="3200" dirty="0" err="1">
                <a:solidFill>
                  <a:srgbClr val="FFFFFF"/>
                </a:solidFill>
                <a:latin typeface="Arial"/>
                <a:ea typeface="Arial"/>
                <a:cs typeface="Arial"/>
                <a:sym typeface="Arial"/>
              </a:rPr>
              <a:t>quando</a:t>
            </a:r>
            <a:r>
              <a:rPr lang="en-US" sz="3200" dirty="0">
                <a:solidFill>
                  <a:srgbClr val="FFFFFF"/>
                </a:solidFill>
                <a:latin typeface="Arial"/>
                <a:ea typeface="Arial"/>
                <a:cs typeface="Arial"/>
                <a:sym typeface="Arial"/>
              </a:rPr>
              <a:t> </a:t>
            </a:r>
            <a:r>
              <a:rPr lang="en-US" sz="3200" dirty="0" err="1">
                <a:solidFill>
                  <a:srgbClr val="FFFFFF"/>
                </a:solidFill>
                <a:latin typeface="Arial"/>
                <a:ea typeface="Arial"/>
                <a:cs typeface="Arial"/>
                <a:sym typeface="Arial"/>
              </a:rPr>
              <a:t>houver</a:t>
            </a:r>
            <a:r>
              <a:rPr lang="en-US" sz="3200" dirty="0">
                <a:solidFill>
                  <a:srgbClr val="FFFFFF"/>
                </a:solidFill>
                <a:latin typeface="Arial"/>
                <a:ea typeface="Arial"/>
                <a:cs typeface="Arial"/>
                <a:sym typeface="Arial"/>
              </a:rPr>
              <a:t> </a:t>
            </a:r>
            <a:r>
              <a:rPr lang="en-US" sz="3200" dirty="0" err="1">
                <a:solidFill>
                  <a:srgbClr val="FFFFFF"/>
                </a:solidFill>
                <a:latin typeface="Arial"/>
                <a:ea typeface="Arial"/>
                <a:cs typeface="Arial"/>
                <a:sym typeface="Arial"/>
              </a:rPr>
              <a:t>certeza</a:t>
            </a:r>
            <a:r>
              <a:rPr lang="en-US" sz="3200" dirty="0">
                <a:solidFill>
                  <a:srgbClr val="FFFFFF"/>
                </a:solidFill>
                <a:latin typeface="Arial"/>
                <a:ea typeface="Arial"/>
                <a:cs typeface="Arial"/>
                <a:sym typeface="Arial"/>
              </a:rPr>
              <a:t> do </a:t>
            </a:r>
            <a:r>
              <a:rPr lang="en-US" sz="3200" dirty="0" err="1">
                <a:solidFill>
                  <a:srgbClr val="FFFFFF"/>
                </a:solidFill>
                <a:latin typeface="Arial"/>
                <a:ea typeface="Arial"/>
                <a:cs typeface="Arial"/>
                <a:sym typeface="Arial"/>
              </a:rPr>
              <a:t>pagamento</a:t>
            </a:r>
            <a:r>
              <a:rPr lang="en-US" sz="3200" dirty="0">
                <a:solidFill>
                  <a:srgbClr val="FFFFFF"/>
                </a:solidFill>
                <a:latin typeface="Arial"/>
                <a:ea typeface="Arial"/>
                <a:cs typeface="Arial"/>
                <a:sym typeface="Arial"/>
              </a:rPr>
              <a:t> integral.</a:t>
            </a:r>
            <a:endParaRPr sz="3200" dirty="0">
              <a:solidFill>
                <a:srgbClr val="FFFFFF"/>
              </a:solidFill>
              <a:latin typeface="Arial"/>
              <a:ea typeface="Arial"/>
              <a:cs typeface="Arial"/>
              <a:sym typeface="Arial"/>
            </a:endParaRPr>
          </a:p>
          <a:p>
            <a:pPr marL="0" marR="0" lvl="0" indent="0" algn="l" rtl="0">
              <a:spcBef>
                <a:spcPts val="0"/>
              </a:spcBef>
              <a:spcAft>
                <a:spcPts val="0"/>
              </a:spcAft>
              <a:buNone/>
            </a:pPr>
            <a:endParaRPr sz="3200" dirty="0">
              <a:solidFill>
                <a:srgbClr val="FFFFFF"/>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p:cNvGrpSpPr/>
        <p:nvPr/>
      </p:nvGrpSpPr>
      <p:grpSpPr>
        <a:xfrm>
          <a:off x="0" y="0"/>
          <a:ext cx="0" cy="0"/>
          <a:chOff x="0" y="0"/>
          <a:chExt cx="0" cy="0"/>
        </a:xfrm>
      </p:grpSpPr>
      <p:sp>
        <p:nvSpPr>
          <p:cNvPr id="132" name="Google Shape;132;p18"/>
          <p:cNvSpPr txBox="1"/>
          <p:nvPr/>
        </p:nvSpPr>
        <p:spPr>
          <a:xfrm>
            <a:off x="985554" y="617098"/>
            <a:ext cx="5589900" cy="2216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000" b="1">
                <a:solidFill>
                  <a:srgbClr val="FFFFFF"/>
                </a:solidFill>
                <a:latin typeface="Arial"/>
                <a:ea typeface="Arial"/>
                <a:cs typeface="Arial"/>
                <a:sym typeface="Arial"/>
              </a:rPr>
              <a:t>Contas em vários bancos</a:t>
            </a:r>
            <a:endParaRPr sz="6000" b="1">
              <a:solidFill>
                <a:srgbClr val="FFFFFF"/>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33" name="Google Shape;133;p18"/>
          <p:cNvSpPr txBox="1"/>
          <p:nvPr/>
        </p:nvSpPr>
        <p:spPr>
          <a:xfrm>
            <a:off x="984990" y="3870328"/>
            <a:ext cx="4526100" cy="20620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dirty="0">
                <a:solidFill>
                  <a:srgbClr val="FFFFFF"/>
                </a:solidFill>
                <a:latin typeface="Arial"/>
                <a:ea typeface="Arial"/>
                <a:cs typeface="Arial"/>
                <a:sym typeface="Arial"/>
              </a:rPr>
              <a:t>Ter </a:t>
            </a:r>
            <a:r>
              <a:rPr lang="en-US" sz="3200" dirty="0" err="1">
                <a:solidFill>
                  <a:srgbClr val="FFFFFF"/>
                </a:solidFill>
                <a:latin typeface="Arial"/>
                <a:ea typeface="Arial"/>
                <a:cs typeface="Arial"/>
                <a:sym typeface="Arial"/>
              </a:rPr>
              <a:t>contas</a:t>
            </a:r>
            <a:r>
              <a:rPr lang="en-US" sz="3200" dirty="0">
                <a:solidFill>
                  <a:srgbClr val="FFFFFF"/>
                </a:solidFill>
                <a:latin typeface="Arial"/>
                <a:ea typeface="Arial"/>
                <a:cs typeface="Arial"/>
                <a:sym typeface="Arial"/>
              </a:rPr>
              <a:t> </a:t>
            </a:r>
            <a:r>
              <a:rPr lang="en-US" sz="3200" dirty="0" err="1">
                <a:solidFill>
                  <a:srgbClr val="FFFFFF"/>
                </a:solidFill>
                <a:latin typeface="Arial"/>
                <a:ea typeface="Arial"/>
                <a:cs typeface="Arial"/>
                <a:sym typeface="Arial"/>
              </a:rPr>
              <a:t>em</a:t>
            </a:r>
            <a:r>
              <a:rPr lang="en-US" sz="3200" dirty="0">
                <a:solidFill>
                  <a:srgbClr val="FFFFFF"/>
                </a:solidFill>
                <a:latin typeface="Arial"/>
                <a:ea typeface="Arial"/>
                <a:cs typeface="Arial"/>
                <a:sym typeface="Arial"/>
              </a:rPr>
              <a:t> </a:t>
            </a:r>
            <a:r>
              <a:rPr lang="en-US" sz="3200" dirty="0" err="1">
                <a:solidFill>
                  <a:srgbClr val="FFFFFF"/>
                </a:solidFill>
                <a:latin typeface="Arial"/>
                <a:ea typeface="Arial"/>
                <a:cs typeface="Arial"/>
                <a:sym typeface="Arial"/>
              </a:rPr>
              <a:t>vários</a:t>
            </a:r>
            <a:r>
              <a:rPr lang="en-US" sz="3200" dirty="0">
                <a:solidFill>
                  <a:srgbClr val="FFFFFF"/>
                </a:solidFill>
                <a:latin typeface="Arial"/>
                <a:ea typeface="Arial"/>
                <a:cs typeface="Arial"/>
                <a:sym typeface="Arial"/>
              </a:rPr>
              <a:t> </a:t>
            </a:r>
            <a:r>
              <a:rPr lang="en-US" sz="3200" dirty="0" err="1">
                <a:solidFill>
                  <a:srgbClr val="FFFFFF"/>
                </a:solidFill>
              </a:rPr>
              <a:t>b</a:t>
            </a:r>
            <a:r>
              <a:rPr lang="en-US" sz="3200" dirty="0" err="1">
                <a:solidFill>
                  <a:srgbClr val="FFFFFF"/>
                </a:solidFill>
                <a:latin typeface="Arial"/>
                <a:ea typeface="Arial"/>
                <a:cs typeface="Arial"/>
                <a:sym typeface="Arial"/>
              </a:rPr>
              <a:t>ancos</a:t>
            </a:r>
            <a:r>
              <a:rPr lang="en-US" sz="3200" dirty="0">
                <a:solidFill>
                  <a:srgbClr val="FFFFFF"/>
                </a:solidFill>
                <a:latin typeface="Arial"/>
                <a:ea typeface="Arial"/>
                <a:cs typeface="Arial"/>
                <a:sym typeface="Arial"/>
              </a:rPr>
              <a:t>: </a:t>
            </a:r>
          </a:p>
          <a:p>
            <a:pPr marL="0" marR="0" lvl="0" indent="0" algn="l" rtl="0">
              <a:spcBef>
                <a:spcPts val="0"/>
              </a:spcBef>
              <a:spcAft>
                <a:spcPts val="0"/>
              </a:spcAft>
              <a:buNone/>
            </a:pPr>
            <a:r>
              <a:rPr lang="en-US" sz="3200" dirty="0">
                <a:solidFill>
                  <a:srgbClr val="FFFFFF"/>
                </a:solidFill>
                <a:latin typeface="Arial"/>
                <a:ea typeface="Arial"/>
                <a:cs typeface="Arial"/>
                <a:sym typeface="Arial"/>
              </a:rPr>
              <a:t>Bom </a:t>
            </a:r>
            <a:r>
              <a:rPr lang="en-US" sz="3200" dirty="0" err="1">
                <a:solidFill>
                  <a:srgbClr val="FFFFFF"/>
                </a:solidFill>
                <a:latin typeface="Arial"/>
                <a:ea typeface="Arial"/>
                <a:cs typeface="Arial"/>
                <a:sym typeface="Arial"/>
              </a:rPr>
              <a:t>ou</a:t>
            </a:r>
            <a:r>
              <a:rPr lang="en-US" sz="3200" dirty="0">
                <a:solidFill>
                  <a:srgbClr val="FFFFFF"/>
                </a:solidFill>
                <a:latin typeface="Arial"/>
                <a:ea typeface="Arial"/>
                <a:cs typeface="Arial"/>
                <a:sym typeface="Arial"/>
              </a:rPr>
              <a:t> </a:t>
            </a:r>
            <a:r>
              <a:rPr lang="en-US" sz="3200" dirty="0" err="1">
                <a:solidFill>
                  <a:srgbClr val="FFFFFF"/>
                </a:solidFill>
                <a:latin typeface="Arial"/>
                <a:ea typeface="Arial"/>
                <a:cs typeface="Arial"/>
                <a:sym typeface="Arial"/>
              </a:rPr>
              <a:t>Ruim</a:t>
            </a:r>
            <a:r>
              <a:rPr lang="en-US" sz="3200" dirty="0">
                <a:solidFill>
                  <a:srgbClr val="FFFFFF"/>
                </a:solidFill>
                <a:latin typeface="Arial"/>
                <a:ea typeface="Arial"/>
                <a:cs typeface="Arial"/>
                <a:sym typeface="Arial"/>
              </a:rPr>
              <a:t>? </a:t>
            </a:r>
            <a:endParaRPr dirty="0"/>
          </a:p>
          <a:p>
            <a:pPr marL="0" marR="0" lvl="0" indent="0" algn="l" rtl="0">
              <a:spcBef>
                <a:spcPts val="0"/>
              </a:spcBef>
              <a:spcAft>
                <a:spcPts val="0"/>
              </a:spcAft>
              <a:buNone/>
            </a:pPr>
            <a:endParaRPr sz="3200" dirty="0">
              <a:solidFill>
                <a:srgbClr val="FFFFFF"/>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8"/>
        <p:cNvGrpSpPr/>
        <p:nvPr/>
      </p:nvGrpSpPr>
      <p:grpSpPr>
        <a:xfrm>
          <a:off x="0" y="0"/>
          <a:ext cx="0" cy="0"/>
          <a:chOff x="0" y="0"/>
          <a:chExt cx="0" cy="0"/>
        </a:xfrm>
      </p:grpSpPr>
      <p:sp>
        <p:nvSpPr>
          <p:cNvPr id="139" name="Google Shape;139;p19"/>
          <p:cNvSpPr txBox="1"/>
          <p:nvPr/>
        </p:nvSpPr>
        <p:spPr>
          <a:xfrm>
            <a:off x="1003596" y="753823"/>
            <a:ext cx="4885500" cy="1015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000" b="1">
                <a:solidFill>
                  <a:srgbClr val="FFFFFF"/>
                </a:solidFill>
                <a:latin typeface="Arial"/>
                <a:ea typeface="Arial"/>
                <a:cs typeface="Arial"/>
                <a:sym typeface="Arial"/>
              </a:rPr>
              <a:t>Vantagens:</a:t>
            </a:r>
            <a:endParaRPr/>
          </a:p>
        </p:txBody>
      </p:sp>
      <p:sp>
        <p:nvSpPr>
          <p:cNvPr id="140" name="Google Shape;140;p19"/>
          <p:cNvSpPr txBox="1"/>
          <p:nvPr/>
        </p:nvSpPr>
        <p:spPr>
          <a:xfrm>
            <a:off x="1001623" y="2199173"/>
            <a:ext cx="5289300" cy="40320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FFFFFF"/>
              </a:buClr>
              <a:buSzPts val="3200"/>
              <a:buFont typeface="Arial"/>
              <a:buChar char="•"/>
            </a:pPr>
            <a:r>
              <a:rPr lang="en-US" sz="3200">
                <a:solidFill>
                  <a:srgbClr val="FFFFFF"/>
                </a:solidFill>
                <a:latin typeface="Arial"/>
                <a:ea typeface="Arial"/>
                <a:cs typeface="Arial"/>
                <a:sym typeface="Arial"/>
              </a:rPr>
              <a:t>Maior acesso a produtos financeiros (crédito, investimentos, cartões).</a:t>
            </a:r>
            <a:endParaRPr/>
          </a:p>
          <a:p>
            <a:pPr marL="285750" marR="0" lvl="0" indent="-285750" algn="l" rtl="0">
              <a:spcBef>
                <a:spcPts val="0"/>
              </a:spcBef>
              <a:spcAft>
                <a:spcPts val="0"/>
              </a:spcAft>
              <a:buClr>
                <a:srgbClr val="FFFFFF"/>
              </a:buClr>
              <a:buSzPts val="3200"/>
              <a:buFont typeface="Arial"/>
              <a:buChar char="•"/>
            </a:pPr>
            <a:r>
              <a:rPr lang="en-US" sz="3200">
                <a:solidFill>
                  <a:srgbClr val="FFFFFF"/>
                </a:solidFill>
                <a:latin typeface="Arial"/>
                <a:ea typeface="Arial"/>
                <a:cs typeface="Arial"/>
                <a:sym typeface="Arial"/>
              </a:rPr>
              <a:t>Redução de custos: escolher tarifas menores.</a:t>
            </a:r>
            <a:endParaRPr/>
          </a:p>
          <a:p>
            <a:pPr marL="285750" marR="0" lvl="0" indent="-285750" algn="l" rtl="0">
              <a:spcBef>
                <a:spcPts val="0"/>
              </a:spcBef>
              <a:spcAft>
                <a:spcPts val="0"/>
              </a:spcAft>
              <a:buClr>
                <a:srgbClr val="FFFFFF"/>
              </a:buClr>
              <a:buSzPts val="3200"/>
              <a:buFont typeface="Arial"/>
              <a:buChar char="•"/>
            </a:pPr>
            <a:r>
              <a:rPr lang="en-US" sz="3200">
                <a:solidFill>
                  <a:srgbClr val="FFFFFF"/>
                </a:solidFill>
                <a:latin typeface="Arial"/>
                <a:ea typeface="Arial"/>
                <a:cs typeface="Arial"/>
                <a:sym typeface="Arial"/>
              </a:rPr>
              <a:t>Mais opções de serviços (PIX, apps, cartões com benefícios).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5"/>
        <p:cNvGrpSpPr/>
        <p:nvPr/>
      </p:nvGrpSpPr>
      <p:grpSpPr>
        <a:xfrm>
          <a:off x="0" y="0"/>
          <a:ext cx="0" cy="0"/>
          <a:chOff x="0" y="0"/>
          <a:chExt cx="0" cy="0"/>
        </a:xfrm>
      </p:grpSpPr>
      <p:sp>
        <p:nvSpPr>
          <p:cNvPr id="146" name="Google Shape;146;p20"/>
          <p:cNvSpPr txBox="1"/>
          <p:nvPr/>
        </p:nvSpPr>
        <p:spPr>
          <a:xfrm>
            <a:off x="5580392" y="991192"/>
            <a:ext cx="5618700" cy="1015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000" b="1">
                <a:solidFill>
                  <a:srgbClr val="010066"/>
                </a:solidFill>
                <a:latin typeface="Arial"/>
                <a:ea typeface="Arial"/>
                <a:cs typeface="Arial"/>
                <a:sym typeface="Arial"/>
              </a:rPr>
              <a:t>Desvantagens:</a:t>
            </a:r>
            <a:endParaRPr/>
          </a:p>
        </p:txBody>
      </p:sp>
      <p:sp>
        <p:nvSpPr>
          <p:cNvPr id="147" name="Google Shape;147;p20"/>
          <p:cNvSpPr txBox="1"/>
          <p:nvPr/>
        </p:nvSpPr>
        <p:spPr>
          <a:xfrm>
            <a:off x="5586308" y="2719294"/>
            <a:ext cx="5632800" cy="3047100"/>
          </a:xfrm>
          <a:prstGeom prst="rect">
            <a:avLst/>
          </a:prstGeom>
          <a:noFill/>
          <a:ln>
            <a:noFill/>
          </a:ln>
        </p:spPr>
        <p:txBody>
          <a:bodyPr spcFirstLastPara="1" wrap="square" lIns="91425" tIns="45700" rIns="91425" bIns="45700" anchor="t" anchorCtr="0">
            <a:spAutoFit/>
          </a:bodyPr>
          <a:lstStyle/>
          <a:p>
            <a:pPr marL="228600" marR="0" lvl="0" indent="-228600" algn="r" rtl="0">
              <a:spcBef>
                <a:spcPts val="0"/>
              </a:spcBef>
              <a:spcAft>
                <a:spcPts val="0"/>
              </a:spcAft>
              <a:buClr>
                <a:srgbClr val="030A8C"/>
              </a:buClr>
              <a:buSzPts val="3200"/>
              <a:buFont typeface="Arial"/>
              <a:buChar char="•"/>
            </a:pPr>
            <a:r>
              <a:rPr lang="en-US" sz="3200">
                <a:solidFill>
                  <a:srgbClr val="030A8C"/>
                </a:solidFill>
                <a:latin typeface="Arial"/>
                <a:ea typeface="Arial"/>
                <a:cs typeface="Arial"/>
                <a:sym typeface="Arial"/>
              </a:rPr>
              <a:t>Risco de perder o controle financeiro.</a:t>
            </a:r>
            <a:endParaRPr sz="1800">
              <a:solidFill>
                <a:srgbClr val="030A8C"/>
              </a:solidFill>
              <a:latin typeface="Arial"/>
              <a:ea typeface="Arial"/>
              <a:cs typeface="Arial"/>
              <a:sym typeface="Arial"/>
            </a:endParaRPr>
          </a:p>
          <a:p>
            <a:pPr marL="228600" marR="0" lvl="0" indent="-228600" algn="r" rtl="0">
              <a:spcBef>
                <a:spcPts val="0"/>
              </a:spcBef>
              <a:spcAft>
                <a:spcPts val="0"/>
              </a:spcAft>
              <a:buClr>
                <a:srgbClr val="030A8C"/>
              </a:buClr>
              <a:buSzPts val="3200"/>
              <a:buFont typeface="Arial"/>
              <a:buChar char="•"/>
            </a:pPr>
            <a:r>
              <a:rPr lang="en-US" sz="3200">
                <a:solidFill>
                  <a:srgbClr val="030A8C"/>
                </a:solidFill>
                <a:latin typeface="Arial"/>
                <a:ea typeface="Arial"/>
                <a:cs typeface="Arial"/>
                <a:sym typeface="Arial"/>
              </a:rPr>
              <a:t>Mais boletos, mais tarifas e mais burocracia.</a:t>
            </a:r>
            <a:endParaRPr/>
          </a:p>
          <a:p>
            <a:pPr marL="228600" marR="0" lvl="0" indent="-228600" algn="r" rtl="0">
              <a:spcBef>
                <a:spcPts val="0"/>
              </a:spcBef>
              <a:spcAft>
                <a:spcPts val="0"/>
              </a:spcAft>
              <a:buClr>
                <a:srgbClr val="030A8C"/>
              </a:buClr>
              <a:buSzPts val="3200"/>
              <a:buFont typeface="Arial"/>
              <a:buChar char="•"/>
            </a:pPr>
            <a:r>
              <a:rPr lang="en-US" sz="3200">
                <a:solidFill>
                  <a:srgbClr val="030A8C"/>
                </a:solidFill>
                <a:latin typeface="Arial"/>
                <a:ea typeface="Arial"/>
                <a:cs typeface="Arial"/>
                <a:sym typeface="Arial"/>
              </a:rPr>
              <a:t>Dificuldade em acompanhar o saldo e evitar dívidas.</a:t>
            </a:r>
            <a:endParaRPr sz="3200">
              <a:solidFill>
                <a:srgbClr val="030A8C"/>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2"/>
        <p:cNvGrpSpPr/>
        <p:nvPr/>
      </p:nvGrpSpPr>
      <p:grpSpPr>
        <a:xfrm>
          <a:off x="0" y="0"/>
          <a:ext cx="0" cy="0"/>
          <a:chOff x="0" y="0"/>
          <a:chExt cx="0" cy="0"/>
        </a:xfrm>
      </p:grpSpPr>
      <p:sp>
        <p:nvSpPr>
          <p:cNvPr id="153" name="Google Shape;153;p21"/>
          <p:cNvSpPr txBox="1"/>
          <p:nvPr/>
        </p:nvSpPr>
        <p:spPr>
          <a:xfrm>
            <a:off x="990301" y="962211"/>
            <a:ext cx="4947900" cy="1938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000" b="1">
                <a:solidFill>
                  <a:srgbClr val="FFFFFF"/>
                </a:solidFill>
                <a:latin typeface="Arial"/>
                <a:ea typeface="Arial"/>
                <a:cs typeface="Arial"/>
                <a:sym typeface="Arial"/>
              </a:rPr>
              <a:t>Organização é tudo!</a:t>
            </a:r>
            <a:endParaRPr/>
          </a:p>
        </p:txBody>
      </p:sp>
      <p:sp>
        <p:nvSpPr>
          <p:cNvPr id="154" name="Google Shape;154;p21"/>
          <p:cNvSpPr txBox="1"/>
          <p:nvPr/>
        </p:nvSpPr>
        <p:spPr>
          <a:xfrm>
            <a:off x="990898" y="3428700"/>
            <a:ext cx="5105100" cy="3047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FFFFFF"/>
                </a:solidFill>
                <a:latin typeface="Arial"/>
                <a:ea typeface="Arial"/>
                <a:cs typeface="Arial"/>
                <a:sym typeface="Arial"/>
              </a:rPr>
              <a:t>Ter várias contas só compensa se houver organização. Caso contrário, pode ser armadilha.</a:t>
            </a:r>
            <a:endParaRPr sz="3200">
              <a:solidFill>
                <a:srgbClr val="FFFFFF"/>
              </a:solidFill>
              <a:latin typeface="Arial"/>
              <a:ea typeface="Arial"/>
              <a:cs typeface="Arial"/>
              <a:sym typeface="Arial"/>
            </a:endParaRPr>
          </a:p>
          <a:p>
            <a:pPr marL="0" marR="0" lvl="0" indent="0" algn="l" rtl="0">
              <a:spcBef>
                <a:spcPts val="0"/>
              </a:spcBef>
              <a:spcAft>
                <a:spcPts val="0"/>
              </a:spcAft>
              <a:buNone/>
            </a:pPr>
            <a:endParaRPr sz="3200">
              <a:solidFill>
                <a:srgbClr val="FFFFFF"/>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9"/>
        <p:cNvGrpSpPr/>
        <p:nvPr/>
      </p:nvGrpSpPr>
      <p:grpSpPr>
        <a:xfrm>
          <a:off x="0" y="0"/>
          <a:ext cx="0" cy="0"/>
          <a:chOff x="0" y="0"/>
          <a:chExt cx="0" cy="0"/>
        </a:xfrm>
      </p:grpSpPr>
      <p:sp>
        <p:nvSpPr>
          <p:cNvPr id="160" name="Google Shape;160;p22"/>
          <p:cNvSpPr txBox="1"/>
          <p:nvPr/>
        </p:nvSpPr>
        <p:spPr>
          <a:xfrm>
            <a:off x="986117" y="761999"/>
            <a:ext cx="5304000" cy="1015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000" b="1">
                <a:solidFill>
                  <a:srgbClr val="FFFFFF"/>
                </a:solidFill>
                <a:latin typeface="Arial"/>
                <a:ea typeface="Arial"/>
                <a:cs typeface="Arial"/>
                <a:sym typeface="Arial"/>
              </a:rPr>
              <a:t>Renda extra</a:t>
            </a:r>
            <a:endParaRPr/>
          </a:p>
        </p:txBody>
      </p:sp>
      <p:sp>
        <p:nvSpPr>
          <p:cNvPr id="161" name="Google Shape;161;p22"/>
          <p:cNvSpPr txBox="1"/>
          <p:nvPr/>
        </p:nvSpPr>
        <p:spPr>
          <a:xfrm>
            <a:off x="986117" y="2510117"/>
            <a:ext cx="5423700" cy="1077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dirty="0">
                <a:solidFill>
                  <a:srgbClr val="FFFFFF"/>
                </a:solidFill>
                <a:latin typeface="Arial"/>
                <a:ea typeface="Arial"/>
                <a:cs typeface="Arial"/>
                <a:sym typeface="Arial"/>
              </a:rPr>
              <a:t>Uma </a:t>
            </a:r>
            <a:r>
              <a:rPr lang="en-US" sz="3200" dirty="0" err="1">
                <a:solidFill>
                  <a:srgbClr val="FFFFFF"/>
                </a:solidFill>
                <a:latin typeface="Arial"/>
                <a:ea typeface="Arial"/>
                <a:cs typeface="Arial"/>
                <a:sym typeface="Arial"/>
              </a:rPr>
              <a:t>saída</a:t>
            </a:r>
            <a:r>
              <a:rPr lang="en-US" sz="3200" dirty="0">
                <a:solidFill>
                  <a:srgbClr val="FFFFFF"/>
                </a:solidFill>
                <a:latin typeface="Arial"/>
                <a:ea typeface="Arial"/>
                <a:cs typeface="Arial"/>
                <a:sym typeface="Arial"/>
              </a:rPr>
              <a:t> </a:t>
            </a:r>
            <a:r>
              <a:rPr lang="en-US" sz="3200" dirty="0" err="1">
                <a:solidFill>
                  <a:srgbClr val="FFFFFF"/>
                </a:solidFill>
                <a:latin typeface="Arial"/>
                <a:ea typeface="Arial"/>
                <a:cs typeface="Arial"/>
                <a:sym typeface="Arial"/>
              </a:rPr>
              <a:t>inteligente</a:t>
            </a:r>
            <a:r>
              <a:rPr lang="en-US" sz="3200" dirty="0">
                <a:solidFill>
                  <a:srgbClr val="FFFFFF"/>
                </a:solidFill>
                <a:latin typeface="Arial"/>
                <a:ea typeface="Arial"/>
                <a:cs typeface="Arial"/>
                <a:sym typeface="Arial"/>
              </a:rPr>
              <a:t> </a:t>
            </a:r>
          </a:p>
          <a:p>
            <a:pPr marL="0" marR="0" lvl="0" indent="0" algn="l" rtl="0">
              <a:spcBef>
                <a:spcPts val="0"/>
              </a:spcBef>
              <a:spcAft>
                <a:spcPts val="0"/>
              </a:spcAft>
              <a:buNone/>
            </a:pPr>
            <a:r>
              <a:rPr lang="en-US" sz="3200" dirty="0">
                <a:solidFill>
                  <a:srgbClr val="FFFFFF"/>
                </a:solidFill>
                <a:latin typeface="Arial"/>
                <a:ea typeface="Arial"/>
                <a:cs typeface="Arial"/>
                <a:sym typeface="Arial"/>
              </a:rPr>
              <a:t>e um </a:t>
            </a:r>
            <a:r>
              <a:rPr lang="en-US" sz="3200" dirty="0" err="1">
                <a:solidFill>
                  <a:srgbClr val="FFFFFF"/>
                </a:solidFill>
                <a:latin typeface="Arial"/>
                <a:ea typeface="Arial"/>
                <a:cs typeface="Arial"/>
                <a:sym typeface="Arial"/>
              </a:rPr>
              <a:t>aliado</a:t>
            </a:r>
            <a:r>
              <a:rPr lang="en-US" sz="3200" dirty="0">
                <a:solidFill>
                  <a:srgbClr val="FFFFFF"/>
                </a:solidFill>
                <a:latin typeface="Arial"/>
                <a:ea typeface="Arial"/>
                <a:cs typeface="Arial"/>
                <a:sym typeface="Arial"/>
              </a:rPr>
              <a:t> do </a:t>
            </a:r>
            <a:r>
              <a:rPr lang="en-US" sz="3200" dirty="0" err="1">
                <a:solidFill>
                  <a:srgbClr val="FFFFFF"/>
                </a:solidFill>
              </a:rPr>
              <a:t>o</a:t>
            </a:r>
            <a:r>
              <a:rPr lang="en-US" sz="3200" dirty="0" err="1">
                <a:solidFill>
                  <a:srgbClr val="FFFFFF"/>
                </a:solidFill>
                <a:latin typeface="Arial"/>
                <a:ea typeface="Arial"/>
                <a:cs typeface="Arial"/>
                <a:sym typeface="Arial"/>
              </a:rPr>
              <a:t>rçamento</a:t>
            </a:r>
            <a:r>
              <a:rPr lang="en-US" sz="3200" dirty="0">
                <a:solidFill>
                  <a:srgbClr val="FFFFFF"/>
                </a:solidFill>
                <a:latin typeface="Arial"/>
                <a:ea typeface="Arial"/>
                <a:cs typeface="Arial"/>
                <a:sym typeface="Arial"/>
              </a:rPr>
              <a:t>.</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6"/>
        <p:cNvGrpSpPr/>
        <p:nvPr/>
      </p:nvGrpSpPr>
      <p:grpSpPr>
        <a:xfrm>
          <a:off x="0" y="0"/>
          <a:ext cx="0" cy="0"/>
          <a:chOff x="0" y="0"/>
          <a:chExt cx="0" cy="0"/>
        </a:xfrm>
      </p:grpSpPr>
      <p:sp>
        <p:nvSpPr>
          <p:cNvPr id="167" name="Google Shape;167;p23"/>
          <p:cNvSpPr txBox="1"/>
          <p:nvPr/>
        </p:nvSpPr>
        <p:spPr>
          <a:xfrm>
            <a:off x="989703" y="467957"/>
            <a:ext cx="4958100" cy="1938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000" b="1">
                <a:solidFill>
                  <a:srgbClr val="FFFFFF"/>
                </a:solidFill>
                <a:latin typeface="Arial"/>
                <a:ea typeface="Arial"/>
                <a:cs typeface="Arial"/>
                <a:sym typeface="Arial"/>
              </a:rPr>
              <a:t>Exemplos de Renda Extra</a:t>
            </a:r>
            <a:endParaRPr sz="6000" b="1">
              <a:solidFill>
                <a:srgbClr val="FFFFFF"/>
              </a:solidFill>
              <a:latin typeface="Arial"/>
              <a:ea typeface="Arial"/>
              <a:cs typeface="Arial"/>
              <a:sym typeface="Arial"/>
            </a:endParaRPr>
          </a:p>
        </p:txBody>
      </p:sp>
      <p:sp>
        <p:nvSpPr>
          <p:cNvPr id="168" name="Google Shape;168;p23"/>
          <p:cNvSpPr txBox="1"/>
          <p:nvPr/>
        </p:nvSpPr>
        <p:spPr>
          <a:xfrm>
            <a:off x="982531" y="2882452"/>
            <a:ext cx="5536500" cy="2923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FFFFFF"/>
                </a:solidFill>
                <a:latin typeface="Arial"/>
                <a:ea typeface="Arial"/>
                <a:cs typeface="Arial"/>
                <a:sym typeface="Arial"/>
              </a:rPr>
              <a:t>Renda extra pode vir de:</a:t>
            </a:r>
            <a:endParaRPr sz="1800">
              <a:solidFill>
                <a:srgbClr val="FFFFFF"/>
              </a:solidFill>
              <a:latin typeface="Arial"/>
              <a:ea typeface="Arial"/>
              <a:cs typeface="Arial"/>
              <a:sym typeface="Arial"/>
            </a:endParaRPr>
          </a:p>
          <a:p>
            <a:pPr marL="0" marR="0" lvl="0" indent="0" algn="l" rtl="0">
              <a:spcBef>
                <a:spcPts val="0"/>
              </a:spcBef>
              <a:spcAft>
                <a:spcPts val="0"/>
              </a:spcAft>
              <a:buNone/>
            </a:pPr>
            <a:endParaRPr sz="3200">
              <a:solidFill>
                <a:srgbClr val="FFFFFF"/>
              </a:solidFill>
              <a:latin typeface="Arial"/>
              <a:ea typeface="Arial"/>
              <a:cs typeface="Arial"/>
              <a:sym typeface="Arial"/>
            </a:endParaRPr>
          </a:p>
          <a:p>
            <a:pPr marL="742950" marR="0" lvl="1" indent="-285750" algn="l" rtl="0">
              <a:spcBef>
                <a:spcPts val="0"/>
              </a:spcBef>
              <a:spcAft>
                <a:spcPts val="0"/>
              </a:spcAft>
              <a:buClr>
                <a:srgbClr val="FFFFFF"/>
              </a:buClr>
              <a:buSzPts val="2400"/>
              <a:buFont typeface="Arial"/>
              <a:buChar char="•"/>
            </a:pPr>
            <a:r>
              <a:rPr lang="en-US" sz="2400" b="0" i="0" u="none" strike="noStrike" cap="none">
                <a:solidFill>
                  <a:srgbClr val="FFFFFF"/>
                </a:solidFill>
                <a:latin typeface="Arial"/>
                <a:ea typeface="Arial"/>
                <a:cs typeface="Arial"/>
                <a:sym typeface="Arial"/>
              </a:rPr>
              <a:t>Venda de produtos/serviços.</a:t>
            </a:r>
            <a:endParaRPr/>
          </a:p>
          <a:p>
            <a:pPr marL="742950" marR="0" lvl="1" indent="-285750" algn="l" rtl="0">
              <a:spcBef>
                <a:spcPts val="0"/>
              </a:spcBef>
              <a:spcAft>
                <a:spcPts val="0"/>
              </a:spcAft>
              <a:buClr>
                <a:srgbClr val="FFFFFF"/>
              </a:buClr>
              <a:buSzPts val="2400"/>
              <a:buFont typeface="Arial"/>
              <a:buChar char="•"/>
            </a:pPr>
            <a:r>
              <a:rPr lang="en-US" sz="2400" b="0" i="0" u="none" strike="noStrike" cap="none">
                <a:solidFill>
                  <a:srgbClr val="FFFFFF"/>
                </a:solidFill>
                <a:latin typeface="Arial"/>
                <a:ea typeface="Arial"/>
                <a:cs typeface="Arial"/>
                <a:sym typeface="Arial"/>
              </a:rPr>
              <a:t>Trabalhos digitais (freelas, aulas online, conteúdo).</a:t>
            </a:r>
            <a:endParaRPr/>
          </a:p>
          <a:p>
            <a:pPr marL="742950" marR="0" lvl="1" indent="-285750" algn="l" rtl="0">
              <a:spcBef>
                <a:spcPts val="0"/>
              </a:spcBef>
              <a:spcAft>
                <a:spcPts val="0"/>
              </a:spcAft>
              <a:buClr>
                <a:srgbClr val="FFFFFF"/>
              </a:buClr>
              <a:buSzPts val="2400"/>
              <a:buFont typeface="Arial"/>
              <a:buChar char="•"/>
            </a:pPr>
            <a:r>
              <a:rPr lang="en-US" sz="2400" b="0" i="0" u="none" strike="noStrike" cap="none">
                <a:solidFill>
                  <a:srgbClr val="FFFFFF"/>
                </a:solidFill>
                <a:latin typeface="Arial"/>
                <a:ea typeface="Arial"/>
                <a:cs typeface="Arial"/>
                <a:sym typeface="Arial"/>
              </a:rPr>
              <a:t>Atividades sazonais (delivery, artesanato, etc.).</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3"/>
        <p:cNvGrpSpPr/>
        <p:nvPr/>
      </p:nvGrpSpPr>
      <p:grpSpPr>
        <a:xfrm>
          <a:off x="0" y="0"/>
          <a:ext cx="0" cy="0"/>
          <a:chOff x="0" y="0"/>
          <a:chExt cx="0" cy="0"/>
        </a:xfrm>
      </p:grpSpPr>
      <p:sp>
        <p:nvSpPr>
          <p:cNvPr id="174" name="Google Shape;174;p24"/>
          <p:cNvSpPr txBox="1"/>
          <p:nvPr/>
        </p:nvSpPr>
        <p:spPr>
          <a:xfrm>
            <a:off x="973995" y="778913"/>
            <a:ext cx="6361500" cy="4401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rgbClr val="FFFFFF"/>
                </a:solidFill>
                <a:latin typeface="Arial"/>
                <a:ea typeface="Arial"/>
                <a:cs typeface="Arial"/>
                <a:sym typeface="Arial"/>
              </a:rPr>
              <a:t>Cuidados que devem ser tomados ao trabalhar com renda extra:</a:t>
            </a:r>
            <a:endParaRPr sz="4000" b="1">
              <a:solidFill>
                <a:srgbClr val="FFFFFF"/>
              </a:solidFill>
              <a:latin typeface="Arial"/>
              <a:ea typeface="Arial"/>
              <a:cs typeface="Arial"/>
              <a:sym typeface="Arial"/>
            </a:endParaRPr>
          </a:p>
          <a:p>
            <a:pPr marL="0" marR="0" lvl="0" indent="0" algn="l" rtl="0">
              <a:spcBef>
                <a:spcPts val="0"/>
              </a:spcBef>
              <a:spcAft>
                <a:spcPts val="0"/>
              </a:spcAft>
              <a:buNone/>
            </a:pPr>
            <a:endParaRPr sz="3200">
              <a:solidFill>
                <a:srgbClr val="FFFFFF"/>
              </a:solidFill>
              <a:latin typeface="Arial"/>
              <a:ea typeface="Arial"/>
              <a:cs typeface="Arial"/>
              <a:sym typeface="Arial"/>
            </a:endParaRPr>
          </a:p>
          <a:p>
            <a:pPr marL="457200" marR="0" lvl="0" indent="-457200" algn="l" rtl="0">
              <a:spcBef>
                <a:spcPts val="0"/>
              </a:spcBef>
              <a:spcAft>
                <a:spcPts val="0"/>
              </a:spcAft>
              <a:buClr>
                <a:srgbClr val="FFFFFF"/>
              </a:buClr>
              <a:buSzPts val="3200"/>
              <a:buFont typeface="Arial"/>
              <a:buChar char="•"/>
            </a:pPr>
            <a:r>
              <a:rPr lang="en-US" sz="3200">
                <a:solidFill>
                  <a:srgbClr val="FFFFFF"/>
                </a:solidFill>
                <a:latin typeface="Arial"/>
                <a:ea typeface="Arial"/>
                <a:cs typeface="Arial"/>
                <a:sym typeface="Arial"/>
              </a:rPr>
              <a:t>Não comprometer a saúde.</a:t>
            </a:r>
            <a:endParaRPr/>
          </a:p>
          <a:p>
            <a:pPr marL="457200" marR="0" lvl="0" indent="-254000" algn="l" rtl="0">
              <a:spcBef>
                <a:spcPts val="0"/>
              </a:spcBef>
              <a:spcAft>
                <a:spcPts val="0"/>
              </a:spcAft>
              <a:buClr>
                <a:schemeClr val="dk1"/>
              </a:buClr>
              <a:buSzPts val="3200"/>
              <a:buFont typeface="Arial"/>
              <a:buNone/>
            </a:pPr>
            <a:endParaRPr sz="3200">
              <a:solidFill>
                <a:srgbClr val="FFFFFF"/>
              </a:solidFill>
              <a:latin typeface="Arial"/>
              <a:ea typeface="Arial"/>
              <a:cs typeface="Arial"/>
              <a:sym typeface="Arial"/>
            </a:endParaRPr>
          </a:p>
          <a:p>
            <a:pPr marL="457200" marR="0" lvl="0" indent="-457200" algn="l" rtl="0">
              <a:spcBef>
                <a:spcPts val="0"/>
              </a:spcBef>
              <a:spcAft>
                <a:spcPts val="0"/>
              </a:spcAft>
              <a:buClr>
                <a:srgbClr val="FFFFFF"/>
              </a:buClr>
              <a:buSzPts val="3200"/>
              <a:buFont typeface="Arial"/>
              <a:buChar char="•"/>
            </a:pPr>
            <a:r>
              <a:rPr lang="en-US" sz="3200">
                <a:solidFill>
                  <a:srgbClr val="FFFFFF"/>
                </a:solidFill>
                <a:latin typeface="Arial"/>
                <a:ea typeface="Arial"/>
                <a:cs typeface="Arial"/>
                <a:sym typeface="Arial"/>
              </a:rPr>
              <a:t>Planejar o uso da renda extra (pagar dívidas ou investir).</a:t>
            </a:r>
            <a:endParaRPr sz="180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9"/>
        <p:cNvGrpSpPr/>
        <p:nvPr/>
      </p:nvGrpSpPr>
      <p:grpSpPr>
        <a:xfrm>
          <a:off x="0" y="0"/>
          <a:ext cx="0" cy="0"/>
          <a:chOff x="0" y="0"/>
          <a:chExt cx="0" cy="0"/>
        </a:xfrm>
      </p:grpSpPr>
      <p:sp>
        <p:nvSpPr>
          <p:cNvPr id="180" name="Google Shape;180;p25"/>
          <p:cNvSpPr txBox="1"/>
          <p:nvPr/>
        </p:nvSpPr>
        <p:spPr>
          <a:xfrm>
            <a:off x="4973719" y="721687"/>
            <a:ext cx="6246000" cy="341627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6000" b="1" dirty="0" err="1">
                <a:solidFill>
                  <a:srgbClr val="010066"/>
                </a:solidFill>
                <a:latin typeface="Arial"/>
                <a:ea typeface="Arial"/>
                <a:cs typeface="Arial"/>
                <a:sym typeface="Arial"/>
              </a:rPr>
              <a:t>Dinheiro</a:t>
            </a:r>
            <a:r>
              <a:rPr lang="en-US" sz="6000" b="1" dirty="0">
                <a:solidFill>
                  <a:srgbClr val="010066"/>
                </a:solidFill>
                <a:latin typeface="Arial"/>
                <a:ea typeface="Arial"/>
                <a:cs typeface="Arial"/>
                <a:sym typeface="Arial"/>
              </a:rPr>
              <a:t>: </a:t>
            </a:r>
            <a:r>
              <a:rPr lang="en-US" sz="6000" b="1" dirty="0" err="1">
                <a:solidFill>
                  <a:srgbClr val="010066"/>
                </a:solidFill>
                <a:latin typeface="Arial"/>
                <a:ea typeface="Arial"/>
                <a:cs typeface="Arial"/>
                <a:sym typeface="Arial"/>
              </a:rPr>
              <a:t>aliado</a:t>
            </a:r>
            <a:r>
              <a:rPr lang="en-US" sz="6000" b="1" dirty="0">
                <a:solidFill>
                  <a:srgbClr val="010066"/>
                </a:solidFill>
                <a:latin typeface="Arial"/>
                <a:ea typeface="Arial"/>
                <a:cs typeface="Arial"/>
                <a:sym typeface="Arial"/>
              </a:rPr>
              <a:t> </a:t>
            </a:r>
            <a:r>
              <a:rPr lang="en-US" sz="6000" b="1" dirty="0" err="1">
                <a:solidFill>
                  <a:srgbClr val="010066"/>
                </a:solidFill>
                <a:latin typeface="Arial"/>
                <a:ea typeface="Arial"/>
                <a:cs typeface="Arial"/>
                <a:sym typeface="Arial"/>
              </a:rPr>
              <a:t>ou</a:t>
            </a:r>
            <a:r>
              <a:rPr lang="en-US" sz="6000" b="1" dirty="0">
                <a:solidFill>
                  <a:srgbClr val="010066"/>
                </a:solidFill>
                <a:latin typeface="Arial"/>
                <a:ea typeface="Arial"/>
                <a:cs typeface="Arial"/>
                <a:sym typeface="Arial"/>
              </a:rPr>
              <a:t> </a:t>
            </a:r>
            <a:r>
              <a:rPr lang="en-US" sz="6000" b="1" dirty="0" err="1">
                <a:solidFill>
                  <a:srgbClr val="010066"/>
                </a:solidFill>
                <a:latin typeface="Arial"/>
                <a:ea typeface="Arial"/>
                <a:cs typeface="Arial"/>
                <a:sym typeface="Arial"/>
              </a:rPr>
              <a:t>inimigo</a:t>
            </a:r>
            <a:r>
              <a:rPr lang="en-US" sz="6000" b="1" dirty="0">
                <a:solidFill>
                  <a:srgbClr val="010066"/>
                </a:solidFill>
                <a:latin typeface="Arial"/>
                <a:ea typeface="Arial"/>
                <a:cs typeface="Arial"/>
                <a:sym typeface="Arial"/>
              </a:rPr>
              <a:t>?</a:t>
            </a:r>
            <a:endParaRPr dirty="0"/>
          </a:p>
          <a:p>
            <a:pPr marL="0" marR="0" lvl="0" indent="0" algn="r" rtl="0">
              <a:spcBef>
                <a:spcPts val="0"/>
              </a:spcBef>
              <a:spcAft>
                <a:spcPts val="0"/>
              </a:spcAft>
              <a:buNone/>
            </a:pPr>
            <a:endParaRPr sz="3200" dirty="0">
              <a:solidFill>
                <a:srgbClr val="010066"/>
              </a:solidFill>
              <a:latin typeface="Arial"/>
              <a:ea typeface="Arial"/>
              <a:cs typeface="Arial"/>
              <a:sym typeface="Arial"/>
            </a:endParaRPr>
          </a:p>
          <a:p>
            <a:pPr marL="0" marR="0" lvl="0" indent="0" algn="r" rtl="0">
              <a:spcBef>
                <a:spcPts val="0"/>
              </a:spcBef>
              <a:spcAft>
                <a:spcPts val="0"/>
              </a:spcAft>
              <a:buNone/>
            </a:pPr>
            <a:r>
              <a:rPr lang="en-US" sz="3200" dirty="0" err="1">
                <a:solidFill>
                  <a:srgbClr val="010066"/>
                </a:solidFill>
                <a:latin typeface="Arial"/>
                <a:ea typeface="Arial"/>
                <a:cs typeface="Arial"/>
                <a:sym typeface="Arial"/>
              </a:rPr>
              <a:t>Educação</a:t>
            </a:r>
            <a:r>
              <a:rPr lang="en-US" sz="3200" dirty="0">
                <a:solidFill>
                  <a:srgbClr val="010066"/>
                </a:solidFill>
                <a:latin typeface="Arial"/>
                <a:ea typeface="Arial"/>
                <a:cs typeface="Arial"/>
                <a:sym typeface="Arial"/>
              </a:rPr>
              <a:t> </a:t>
            </a:r>
            <a:r>
              <a:rPr lang="en-US" sz="3200" dirty="0" err="1">
                <a:solidFill>
                  <a:srgbClr val="010066"/>
                </a:solidFill>
                <a:latin typeface="Arial"/>
                <a:ea typeface="Arial"/>
                <a:cs typeface="Arial"/>
                <a:sym typeface="Arial"/>
              </a:rPr>
              <a:t>financeira</a:t>
            </a:r>
            <a:r>
              <a:rPr lang="en-US" sz="3200" dirty="0">
                <a:solidFill>
                  <a:srgbClr val="010066"/>
                </a:solidFill>
                <a:latin typeface="Arial"/>
                <a:ea typeface="Arial"/>
                <a:cs typeface="Arial"/>
                <a:sym typeface="Arial"/>
              </a:rPr>
              <a:t> é </a:t>
            </a:r>
            <a:r>
              <a:rPr lang="en-US" sz="3200" dirty="0" err="1">
                <a:solidFill>
                  <a:srgbClr val="010066"/>
                </a:solidFill>
                <a:latin typeface="Arial"/>
                <a:ea typeface="Arial"/>
                <a:cs typeface="Arial"/>
                <a:sym typeface="Arial"/>
              </a:rPr>
              <a:t>sobre</a:t>
            </a:r>
            <a:r>
              <a:rPr lang="en-US" sz="3200" dirty="0">
                <a:solidFill>
                  <a:srgbClr val="010066"/>
                </a:solidFill>
                <a:latin typeface="Arial"/>
                <a:ea typeface="Arial"/>
                <a:cs typeface="Arial"/>
                <a:sym typeface="Arial"/>
              </a:rPr>
              <a:t> </a:t>
            </a:r>
            <a:r>
              <a:rPr lang="en-US" sz="3200" b="1" dirty="0" err="1">
                <a:solidFill>
                  <a:srgbClr val="010066"/>
                </a:solidFill>
                <a:latin typeface="Arial"/>
                <a:ea typeface="Arial"/>
                <a:cs typeface="Arial"/>
                <a:sym typeface="Arial"/>
              </a:rPr>
              <a:t>fazer</a:t>
            </a:r>
            <a:r>
              <a:rPr lang="en-US" sz="3200" b="1" dirty="0">
                <a:solidFill>
                  <a:srgbClr val="010066"/>
                </a:solidFill>
                <a:latin typeface="Arial"/>
                <a:ea typeface="Arial"/>
                <a:cs typeface="Arial"/>
                <a:sym typeface="Arial"/>
              </a:rPr>
              <a:t> </a:t>
            </a:r>
            <a:r>
              <a:rPr lang="en-US" sz="3200" b="1" dirty="0" err="1">
                <a:solidFill>
                  <a:srgbClr val="010066"/>
                </a:solidFill>
                <a:latin typeface="Arial"/>
                <a:ea typeface="Arial"/>
                <a:cs typeface="Arial"/>
                <a:sym typeface="Arial"/>
              </a:rPr>
              <a:t>escolhas</a:t>
            </a:r>
            <a:r>
              <a:rPr lang="en-US" sz="3200" b="1" dirty="0">
                <a:solidFill>
                  <a:srgbClr val="010066"/>
                </a:solidFill>
                <a:latin typeface="Arial"/>
                <a:ea typeface="Arial"/>
                <a:cs typeface="Arial"/>
                <a:sym typeface="Arial"/>
              </a:rPr>
              <a:t> </a:t>
            </a:r>
            <a:r>
              <a:rPr lang="en-US" sz="3200" b="1" dirty="0" err="1">
                <a:solidFill>
                  <a:srgbClr val="010066"/>
                </a:solidFill>
                <a:latin typeface="Arial"/>
                <a:ea typeface="Arial"/>
                <a:cs typeface="Arial"/>
                <a:sym typeface="Arial"/>
              </a:rPr>
              <a:t>conscientes</a:t>
            </a:r>
            <a:r>
              <a:rPr lang="en-US" sz="3200" dirty="0">
                <a:solidFill>
                  <a:srgbClr val="010066"/>
                </a:solidFill>
                <a:latin typeface="Arial"/>
                <a:ea typeface="Arial"/>
                <a:cs typeface="Arial"/>
                <a:sym typeface="Arial"/>
              </a:rPr>
              <a:t>.</a:t>
            </a:r>
            <a:endParaRPr dirty="0"/>
          </a:p>
        </p:txBody>
      </p:sp>
      <p:sp>
        <p:nvSpPr>
          <p:cNvPr id="181" name="Google Shape;181;p25"/>
          <p:cNvSpPr txBox="1"/>
          <p:nvPr/>
        </p:nvSpPr>
        <p:spPr>
          <a:xfrm>
            <a:off x="5874984" y="4731279"/>
            <a:ext cx="5345400" cy="16620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800" i="1">
                <a:solidFill>
                  <a:srgbClr val="010066"/>
                </a:solidFill>
                <a:latin typeface="Arial"/>
                <a:ea typeface="Arial"/>
                <a:cs typeface="Arial"/>
                <a:sym typeface="Arial"/>
              </a:rPr>
              <a:t>“O dinheiro pode ser seu maior aliado ou seu maior inimigo. Quem decide é você.”</a:t>
            </a:r>
            <a:endParaRPr sz="2800">
              <a:solidFill>
                <a:schemeClr val="dk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1"/>
        <p:cNvGrpSpPr/>
        <p:nvPr/>
      </p:nvGrpSpPr>
      <p:grpSpPr>
        <a:xfrm>
          <a:off x="0" y="0"/>
          <a:ext cx="0" cy="0"/>
          <a:chOff x="0" y="0"/>
          <a:chExt cx="0" cy="0"/>
        </a:xfrm>
      </p:grpSpPr>
      <p:sp>
        <p:nvSpPr>
          <p:cNvPr id="192" name="Google Shape;192;p27"/>
          <p:cNvSpPr txBox="1"/>
          <p:nvPr/>
        </p:nvSpPr>
        <p:spPr>
          <a:xfrm>
            <a:off x="988372" y="693213"/>
            <a:ext cx="5216100" cy="3047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FFFFFF"/>
                </a:solidFill>
                <a:latin typeface="Arial"/>
                <a:ea typeface="Arial"/>
                <a:cs typeface="Arial"/>
                <a:sym typeface="Arial"/>
              </a:rPr>
              <a:t>Para aprender mais,</a:t>
            </a:r>
            <a:endParaRPr/>
          </a:p>
          <a:p>
            <a:pPr marL="0" marR="0" lvl="0" indent="0" algn="l" rtl="0">
              <a:spcBef>
                <a:spcPts val="0"/>
              </a:spcBef>
              <a:spcAft>
                <a:spcPts val="0"/>
              </a:spcAft>
              <a:buNone/>
            </a:pPr>
            <a:r>
              <a:rPr lang="en-US" sz="3200">
                <a:solidFill>
                  <a:srgbClr val="FFFFFF"/>
                </a:solidFill>
                <a:latin typeface="Arial"/>
                <a:ea typeface="Arial"/>
                <a:cs typeface="Arial"/>
                <a:sym typeface="Arial"/>
              </a:rPr>
              <a:t>o Banco Central disponibiliza gratuitamente o Curso Online de</a:t>
            </a:r>
            <a:r>
              <a:rPr lang="en-US" sz="3200" b="1">
                <a:solidFill>
                  <a:srgbClr val="FFFFFF"/>
                </a:solidFill>
                <a:latin typeface="Arial"/>
                <a:ea typeface="Arial"/>
                <a:cs typeface="Arial"/>
                <a:sym typeface="Arial"/>
              </a:rPr>
              <a:t> Gestão de Finanças Pessoais</a:t>
            </a:r>
            <a:endParaRPr sz="3200" b="1" strike="sngStrike">
              <a:solidFill>
                <a:srgbClr val="FFFFFF"/>
              </a:solidFill>
              <a:latin typeface="Arial"/>
              <a:ea typeface="Arial"/>
              <a:cs typeface="Arial"/>
              <a:sym typeface="Arial"/>
            </a:endParaRPr>
          </a:p>
          <a:p>
            <a:pPr marL="0" marR="0" lvl="0" indent="0" algn="l" rtl="0">
              <a:spcBef>
                <a:spcPts val="0"/>
              </a:spcBef>
              <a:spcAft>
                <a:spcPts val="0"/>
              </a:spcAft>
              <a:buNone/>
            </a:pPr>
            <a:endParaRPr sz="3200">
              <a:solidFill>
                <a:srgbClr val="FFFFFF"/>
              </a:solidFill>
              <a:latin typeface="Arial"/>
              <a:ea typeface="Arial"/>
              <a:cs typeface="Arial"/>
              <a:sym typeface="Arial"/>
            </a:endParaRPr>
          </a:p>
        </p:txBody>
      </p:sp>
      <p:sp>
        <p:nvSpPr>
          <p:cNvPr id="193" name="Google Shape;193;p27"/>
          <p:cNvSpPr txBox="1"/>
          <p:nvPr/>
        </p:nvSpPr>
        <p:spPr>
          <a:xfrm>
            <a:off x="7004874" y="5847074"/>
            <a:ext cx="4195200" cy="8310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rgbClr val="010066"/>
                </a:solidFill>
                <a:latin typeface="Arial"/>
                <a:ea typeface="Arial"/>
                <a:cs typeface="Arial"/>
                <a:sym typeface="Arial"/>
              </a:rPr>
              <a:t>Fonte: </a:t>
            </a:r>
            <a:r>
              <a:rPr lang="en-US" sz="1600">
                <a:solidFill>
                  <a:srgbClr val="010066"/>
                </a:solidFill>
                <a:latin typeface="Arial"/>
                <a:ea typeface="Arial"/>
                <a:cs typeface="Arial"/>
                <a:sym typeface="Arial"/>
              </a:rPr>
              <a:t>Banco Central do Brasil. Caderno de Educação Financeira – Gestão de Finanças Pessoais. Brasília, 2013.</a:t>
            </a:r>
            <a:endParaRPr sz="1600">
              <a:solidFill>
                <a:srgbClr val="010066"/>
              </a:solidFill>
              <a:latin typeface="Arial"/>
              <a:ea typeface="Arial"/>
              <a:cs typeface="Arial"/>
              <a:sym typeface="Arial"/>
            </a:endParaRPr>
          </a:p>
        </p:txBody>
      </p:sp>
      <p:pic>
        <p:nvPicPr>
          <p:cNvPr id="194" name="Google Shape;194;p27"/>
          <p:cNvPicPr preferRelativeResize="0"/>
          <p:nvPr/>
        </p:nvPicPr>
        <p:blipFill rotWithShape="1">
          <a:blip r:embed="rId4">
            <a:alphaModFix/>
          </a:blip>
          <a:srcRect/>
          <a:stretch/>
        </p:blipFill>
        <p:spPr>
          <a:xfrm>
            <a:off x="7717047" y="1110652"/>
            <a:ext cx="3429000" cy="3429000"/>
          </a:xfrm>
          <a:prstGeom prst="rect">
            <a:avLst/>
          </a:prstGeom>
          <a:noFill/>
          <a:ln>
            <a:noFill/>
          </a:ln>
        </p:spPr>
      </p:pic>
      <p:sp>
        <p:nvSpPr>
          <p:cNvPr id="195" name="Google Shape;195;p27"/>
          <p:cNvSpPr txBox="1"/>
          <p:nvPr/>
        </p:nvSpPr>
        <p:spPr>
          <a:xfrm>
            <a:off x="7148647" y="699980"/>
            <a:ext cx="4051500" cy="3387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rgbClr val="010066"/>
                </a:solidFill>
                <a:latin typeface="Arial"/>
                <a:ea typeface="Arial"/>
                <a:cs typeface="Arial"/>
                <a:sym typeface="Arial"/>
              </a:rPr>
              <a:t>Acesse ao curso online pelo QR Code:</a:t>
            </a:r>
            <a:endParaRPr/>
          </a:p>
        </p:txBody>
      </p:sp>
      <p:sp>
        <p:nvSpPr>
          <p:cNvPr id="196" name="Google Shape;196;p27"/>
          <p:cNvSpPr txBox="1"/>
          <p:nvPr/>
        </p:nvSpPr>
        <p:spPr>
          <a:xfrm>
            <a:off x="7148646" y="4610621"/>
            <a:ext cx="4051500" cy="5847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rgbClr val="010066"/>
                </a:solidFill>
                <a:latin typeface="Arial"/>
                <a:ea typeface="Arial"/>
                <a:cs typeface="Arial"/>
                <a:sym typeface="Arial"/>
              </a:rPr>
              <a:t>Ou pelo link:</a:t>
            </a:r>
            <a:endParaRPr sz="1800">
              <a:solidFill>
                <a:srgbClr val="000000"/>
              </a:solidFill>
              <a:latin typeface="Arial"/>
              <a:ea typeface="Arial"/>
              <a:cs typeface="Arial"/>
              <a:sym typeface="Arial"/>
            </a:endParaRPr>
          </a:p>
          <a:p>
            <a:pPr marL="0" marR="0" lvl="0" indent="0" algn="r" rtl="0">
              <a:spcBef>
                <a:spcPts val="0"/>
              </a:spcBef>
              <a:spcAft>
                <a:spcPts val="0"/>
              </a:spcAft>
              <a:buNone/>
            </a:pPr>
            <a:r>
              <a:rPr lang="en-US" sz="1600" b="1">
                <a:solidFill>
                  <a:srgbClr val="010066"/>
                </a:solidFill>
                <a:latin typeface="Arial"/>
                <a:ea typeface="Arial"/>
                <a:cs typeface="Arial"/>
                <a:sym typeface="Arial"/>
              </a:rPr>
              <a:t> </a:t>
            </a:r>
            <a:r>
              <a:rPr lang="en-US" sz="1600">
                <a:solidFill>
                  <a:srgbClr val="010066"/>
                </a:solidFill>
                <a:latin typeface="Arial"/>
                <a:ea typeface="Arial"/>
                <a:cs typeface="Arial"/>
                <a:sym typeface="Arial"/>
              </a:rPr>
              <a:t>www.escolavirtual.gov.br/curso/170</a:t>
            </a:r>
            <a:endParaRPr sz="180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Tema do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857</Words>
  <Application>Microsoft Office PowerPoint</Application>
  <PresentationFormat>Widescreen</PresentationFormat>
  <Paragraphs>75</Paragraphs>
  <Slides>14</Slides>
  <Notes>14</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14</vt:i4>
      </vt:variant>
    </vt:vector>
  </HeadingPairs>
  <TitlesOfParts>
    <vt:vector size="18" baseType="lpstr">
      <vt:lpstr>Arial</vt:lpstr>
      <vt:lpstr>Calibri</vt:lpstr>
      <vt:lpstr>Play</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Zenilda das Graças de Freitas</cp:lastModifiedBy>
  <cp:revision>5</cp:revision>
  <dcterms:modified xsi:type="dcterms:W3CDTF">2026-08-13T12:59:36Z</dcterms:modified>
</cp:coreProperties>
</file>